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78" r:id="rId2"/>
    <p:sldId id="260" r:id="rId3"/>
    <p:sldId id="266" r:id="rId4"/>
    <p:sldId id="264" r:id="rId5"/>
    <p:sldId id="265" r:id="rId6"/>
    <p:sldId id="267" r:id="rId7"/>
    <p:sldId id="268" r:id="rId8"/>
    <p:sldId id="282" r:id="rId9"/>
    <p:sldId id="281" r:id="rId10"/>
    <p:sldId id="283" r:id="rId11"/>
    <p:sldId id="285" r:id="rId12"/>
    <p:sldId id="288" r:id="rId13"/>
    <p:sldId id="271" r:id="rId14"/>
    <p:sldId id="280" r:id="rId15"/>
    <p:sldId id="273" r:id="rId16"/>
    <p:sldId id="274" r:id="rId17"/>
    <p:sldId id="275" r:id="rId18"/>
    <p:sldId id="272" r:id="rId19"/>
    <p:sldId id="287" r:id="rId20"/>
    <p:sldId id="276" r:id="rId21"/>
    <p:sldId id="277" r:id="rId22"/>
    <p:sldId id="284" r:id="rId23"/>
    <p:sldId id="286" r:id="rId24"/>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CC00"/>
    <a:srgbClr val="E9732B"/>
    <a:srgbClr val="FF6600"/>
    <a:srgbClr val="E39731"/>
    <a:srgbClr val="AEC8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71" autoAdjust="0"/>
  </p:normalViewPr>
  <p:slideViewPr>
    <p:cSldViewPr>
      <p:cViewPr>
        <p:scale>
          <a:sx n="70" d="100"/>
          <a:sy n="70" d="100"/>
        </p:scale>
        <p:origin x="-1386" y="-90"/>
      </p:cViewPr>
      <p:guideLst>
        <p:guide orient="horz" pos="2160"/>
        <p:guide pos="2880"/>
      </p:guideLst>
    </p:cSldViewPr>
  </p:slideViewPr>
  <p:outlineViewPr>
    <p:cViewPr>
      <p:scale>
        <a:sx n="33" d="100"/>
        <a:sy n="33" d="100"/>
      </p:scale>
      <p:origin x="18"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jpe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C87436-B25A-4873-8AD9-527D5FAA17D4}" type="datetimeFigureOut">
              <a:rPr lang="fr-FR" smtClean="0"/>
              <a:t>10/12/2025</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1409F20-DE37-4EAE-9EFB-5C065F2C4FBA}" type="slidenum">
              <a:rPr lang="fr-FR" smtClean="0"/>
              <a:t>‹N°›</a:t>
            </a:fld>
            <a:endParaRPr lang="fr-FR"/>
          </a:p>
        </p:txBody>
      </p:sp>
    </p:spTree>
    <p:extLst>
      <p:ext uri="{BB962C8B-B14F-4D97-AF65-F5344CB8AC3E}">
        <p14:creationId xmlns:p14="http://schemas.microsoft.com/office/powerpoint/2010/main" val="24331832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F1409F20-DE37-4EAE-9EFB-5C065F2C4FBA}" type="slidenum">
              <a:rPr lang="fr-FR" smtClean="0"/>
              <a:t>5</a:t>
            </a:fld>
            <a:endParaRPr lang="fr-FR"/>
          </a:p>
        </p:txBody>
      </p:sp>
    </p:spTree>
    <p:extLst>
      <p:ext uri="{BB962C8B-B14F-4D97-AF65-F5344CB8AC3E}">
        <p14:creationId xmlns:p14="http://schemas.microsoft.com/office/powerpoint/2010/main" val="1761825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3453657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27456895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2004245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29512943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682072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34F95CDA-77C5-4B41-B3D2-2B255D633B99}" type="datetimeFigureOut">
              <a:rPr lang="fr-FR" smtClean="0"/>
              <a:t>10/12/2025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784284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34F95CDA-77C5-4B41-B3D2-2B255D633B99}" type="datetimeFigureOut">
              <a:rPr lang="fr-FR" smtClean="0"/>
              <a:t>10/12/2025</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8227384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34F95CDA-77C5-4B41-B3D2-2B255D633B99}" type="datetimeFigureOut">
              <a:rPr lang="fr-FR" smtClean="0"/>
              <a:t>10/12/2025</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740551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34F95CDA-77C5-4B41-B3D2-2B255D633B99}" type="datetimeFigureOut">
              <a:rPr lang="fr-FR" smtClean="0"/>
              <a:t>10/12/2025</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3854262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34F95CDA-77C5-4B41-B3D2-2B255D633B99}" type="datetimeFigureOut">
              <a:rPr lang="fr-FR" smtClean="0"/>
              <a:t>10/12/2025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4002725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34F95CDA-77C5-4B41-B3D2-2B255D633B99}" type="datetimeFigureOut">
              <a:rPr lang="fr-FR" smtClean="0"/>
              <a:t>10/12/2025</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D372B9A7-E7BA-4A4E-95A9-BC457271385F}" type="slidenum">
              <a:rPr lang="fr-FR" smtClean="0"/>
              <a:t>‹N°›</a:t>
            </a:fld>
            <a:endParaRPr lang="fr-FR"/>
          </a:p>
        </p:txBody>
      </p:sp>
    </p:spTree>
    <p:extLst>
      <p:ext uri="{BB962C8B-B14F-4D97-AF65-F5344CB8AC3E}">
        <p14:creationId xmlns:p14="http://schemas.microsoft.com/office/powerpoint/2010/main" val="2678549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F95CDA-77C5-4B41-B3D2-2B255D633B99}" type="datetimeFigureOut">
              <a:rPr lang="fr-FR" smtClean="0"/>
              <a:t>10/12/2025</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72B9A7-E7BA-4A4E-95A9-BC457271385F}" type="slidenum">
              <a:rPr lang="fr-FR" smtClean="0"/>
              <a:t>‹N°›</a:t>
            </a:fld>
            <a:endParaRPr lang="fr-FR"/>
          </a:p>
        </p:txBody>
      </p:sp>
    </p:spTree>
    <p:extLst>
      <p:ext uri="{BB962C8B-B14F-4D97-AF65-F5344CB8AC3E}">
        <p14:creationId xmlns:p14="http://schemas.microsoft.com/office/powerpoint/2010/main" val="1822225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 r="-1000"/>
          </a:stretch>
        </a:blipFill>
        <a:effectLst/>
      </p:bgPr>
    </p:bg>
    <p:spTree>
      <p:nvGrpSpPr>
        <p:cNvPr id="1" name=""/>
        <p:cNvGrpSpPr/>
        <p:nvPr/>
      </p:nvGrpSpPr>
      <p:grpSpPr>
        <a:xfrm>
          <a:off x="0" y="0"/>
          <a:ext cx="0" cy="0"/>
          <a:chOff x="0" y="0"/>
          <a:chExt cx="0" cy="0"/>
        </a:xfrm>
      </p:grpSpPr>
      <p:sp>
        <p:nvSpPr>
          <p:cNvPr id="5" name="ZoneTexte 4"/>
          <p:cNvSpPr txBox="1"/>
          <p:nvPr/>
        </p:nvSpPr>
        <p:spPr>
          <a:xfrm>
            <a:off x="1306488" y="2589584"/>
            <a:ext cx="6768752" cy="769441"/>
          </a:xfrm>
          <a:prstGeom prst="rect">
            <a:avLst/>
          </a:prstGeom>
          <a:noFill/>
        </p:spPr>
        <p:txBody>
          <a:bodyPr wrap="square" rtlCol="0">
            <a:spAutoFit/>
          </a:bodyPr>
          <a:lstStyle/>
          <a:p>
            <a:r>
              <a:rPr lang="fr-FR" sz="4400" b="1" dirty="0" smtClean="0">
                <a:latin typeface="Times New Roman" pitchFamily="18" charset="0"/>
                <a:cs typeface="Times New Roman" pitchFamily="18" charset="0"/>
              </a:rPr>
              <a:t>  LA </a:t>
            </a:r>
            <a:r>
              <a:rPr lang="fr-FR" sz="4400" b="1" dirty="0">
                <a:latin typeface="Times New Roman" pitchFamily="18" charset="0"/>
                <a:cs typeface="Times New Roman" pitchFamily="18" charset="0"/>
              </a:rPr>
              <a:t>CONJUGAISON </a:t>
            </a:r>
          </a:p>
        </p:txBody>
      </p:sp>
      <p:sp>
        <p:nvSpPr>
          <p:cNvPr id="6" name="ZoneTexte 5"/>
          <p:cNvSpPr txBox="1"/>
          <p:nvPr/>
        </p:nvSpPr>
        <p:spPr>
          <a:xfrm>
            <a:off x="107504" y="5013176"/>
            <a:ext cx="2808312" cy="2031325"/>
          </a:xfrm>
          <a:prstGeom prst="rect">
            <a:avLst/>
          </a:prstGeom>
          <a:noFill/>
        </p:spPr>
        <p:txBody>
          <a:bodyPr wrap="square" rtlCol="0">
            <a:spAutoFit/>
          </a:bodyPr>
          <a:lstStyle/>
          <a:p>
            <a:r>
              <a:rPr lang="fr-FR" dirty="0">
                <a:latin typeface="Times New Roman" pitchFamily="18" charset="0"/>
                <a:cs typeface="Times New Roman" pitchFamily="18" charset="0"/>
              </a:rPr>
              <a:t>Présenter </a:t>
            </a:r>
            <a:r>
              <a:rPr lang="fr-FR" dirty="0" smtClean="0">
                <a:latin typeface="Times New Roman" pitchFamily="18" charset="0"/>
                <a:cs typeface="Times New Roman" pitchFamily="18" charset="0"/>
              </a:rPr>
              <a:t>parée :</a:t>
            </a:r>
          </a:p>
          <a:p>
            <a:pPr marL="285750" indent="-285750">
              <a:buFont typeface="Arial" pitchFamily="34" charset="0"/>
              <a:buChar char="•"/>
            </a:pPr>
            <a:r>
              <a:rPr lang="fr-FR" dirty="0">
                <a:latin typeface="Times New Roman" pitchFamily="18" charset="0"/>
                <a:cs typeface="Times New Roman" pitchFamily="18" charset="0"/>
              </a:rPr>
              <a:t>GHARBI RAHMA </a:t>
            </a:r>
          </a:p>
          <a:p>
            <a:pPr marL="285750" indent="-285750">
              <a:buFont typeface="Arial" pitchFamily="34" charset="0"/>
              <a:buChar char="•"/>
            </a:pPr>
            <a:r>
              <a:rPr lang="fr-FR" dirty="0">
                <a:latin typeface="Times New Roman" pitchFamily="18" charset="0"/>
                <a:cs typeface="Times New Roman" pitchFamily="18" charset="0"/>
              </a:rPr>
              <a:t>GHARBI DOUAA </a:t>
            </a:r>
          </a:p>
          <a:p>
            <a:pPr marL="285750" indent="-285750">
              <a:buFont typeface="Arial" pitchFamily="34" charset="0"/>
              <a:buChar char="•"/>
            </a:pPr>
            <a:r>
              <a:rPr lang="fr-FR" dirty="0">
                <a:latin typeface="Times New Roman" pitchFamily="18" charset="0"/>
                <a:cs typeface="Times New Roman" pitchFamily="18" charset="0"/>
              </a:rPr>
              <a:t>KHELIFA DOUAA ERRAHMANE </a:t>
            </a:r>
          </a:p>
          <a:p>
            <a:pPr marL="285750" indent="-285750">
              <a:buFont typeface="Arial" pitchFamily="34" charset="0"/>
              <a:buChar char="•"/>
            </a:pPr>
            <a:r>
              <a:rPr lang="fr-FR" dirty="0">
                <a:latin typeface="Times New Roman" pitchFamily="18" charset="0"/>
                <a:cs typeface="Times New Roman" pitchFamily="18" charset="0"/>
              </a:rPr>
              <a:t>CHADI AYA </a:t>
            </a:r>
          </a:p>
          <a:p>
            <a:endParaRPr lang="fr-FR" dirty="0"/>
          </a:p>
        </p:txBody>
      </p:sp>
    </p:spTree>
    <p:extLst>
      <p:ext uri="{BB962C8B-B14F-4D97-AF65-F5344CB8AC3E}">
        <p14:creationId xmlns:p14="http://schemas.microsoft.com/office/powerpoint/2010/main" val="689742949"/>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6906"/>
            <a:ext cx="9143999" cy="6904906"/>
          </a:xfrm>
          <a:prstGeom prst="rect">
            <a:avLst/>
          </a:prstGeom>
        </p:spPr>
      </p:pic>
      <p:sp>
        <p:nvSpPr>
          <p:cNvPr id="6" name="ZoneTexte 5"/>
          <p:cNvSpPr txBox="1"/>
          <p:nvPr/>
        </p:nvSpPr>
        <p:spPr>
          <a:xfrm>
            <a:off x="899592" y="764704"/>
            <a:ext cx="7272808" cy="3416320"/>
          </a:xfrm>
          <a:prstGeom prst="rect">
            <a:avLst/>
          </a:prstGeom>
          <a:noFill/>
        </p:spPr>
        <p:txBody>
          <a:bodyPr wrap="square" rtlCol="0">
            <a:spAutoFit/>
          </a:bodyPr>
          <a:lstStyle/>
          <a:p>
            <a:r>
              <a:rPr lang="fr-FR" b="1" dirty="0" smtClean="0">
                <a:latin typeface="Times New Roman" pitchFamily="18" charset="0"/>
                <a:cs typeface="Times New Roman" pitchFamily="18" charset="0"/>
              </a:rPr>
              <a:t>Interaction </a:t>
            </a:r>
            <a:r>
              <a:rPr lang="fr-FR" b="1" dirty="0">
                <a:latin typeface="Times New Roman" pitchFamily="18" charset="0"/>
                <a:cs typeface="Times New Roman" pitchFamily="18" charset="0"/>
              </a:rPr>
              <a:t>avec la cellule receveuse et stabilisation du contact :</a:t>
            </a:r>
          </a:p>
          <a:p>
            <a:pPr algn="just"/>
            <a:r>
              <a:rPr lang="fr-FR" dirty="0">
                <a:latin typeface="Times New Roman" pitchFamily="18" charset="0"/>
                <a:cs typeface="Times New Roman" pitchFamily="18" charset="0"/>
              </a:rPr>
              <a:t>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s’allonge jusqu’à atteindre la cellule receveuse (F⁻).L’extrémité distale du filament reconnaît des récepteurs spécifiques sur la surface de cette cellule. Les protéines d’adhésion, en particulier </a:t>
            </a:r>
            <a:r>
              <a:rPr lang="fr-FR" dirty="0" err="1">
                <a:latin typeface="Times New Roman" pitchFamily="18" charset="0"/>
                <a:cs typeface="Times New Roman" pitchFamily="18" charset="0"/>
              </a:rPr>
              <a:t>TraN</a:t>
            </a:r>
            <a:r>
              <a:rPr lang="fr-FR" dirty="0">
                <a:latin typeface="Times New Roman" pitchFamily="18" charset="0"/>
                <a:cs typeface="Times New Roman" pitchFamily="18" charset="0"/>
              </a:rPr>
              <a:t>, jouent un rôle déterminant dans la reconnaissance intercellulaire et la stabilisation du contact.</a:t>
            </a:r>
          </a:p>
          <a:p>
            <a:endParaRPr lang="fr-FR" dirty="0"/>
          </a:p>
          <a:p>
            <a:pPr marL="285750" indent="-285750">
              <a:buFont typeface="Arial" pitchFamily="34" charset="0"/>
              <a:buChar char="•"/>
            </a:pPr>
            <a:r>
              <a:rPr lang="fr-FR" b="1" dirty="0">
                <a:latin typeface="Times New Roman" pitchFamily="18" charset="0"/>
                <a:cs typeface="Times New Roman" pitchFamily="18" charset="0"/>
              </a:rPr>
              <a:t> Rétraction du </a:t>
            </a:r>
            <a:r>
              <a:rPr lang="fr-FR" b="1" dirty="0" err="1">
                <a:latin typeface="Times New Roman" pitchFamily="18" charset="0"/>
                <a:cs typeface="Times New Roman" pitchFamily="18" charset="0"/>
              </a:rPr>
              <a:t>pilus</a:t>
            </a:r>
            <a:r>
              <a:rPr lang="fr-FR" b="1" dirty="0">
                <a:latin typeface="Times New Roman" pitchFamily="18" charset="0"/>
                <a:cs typeface="Times New Roman" pitchFamily="18" charset="0"/>
              </a:rPr>
              <a:t> et rapprochement des cellules :</a:t>
            </a:r>
          </a:p>
          <a:p>
            <a:pPr algn="just"/>
            <a:r>
              <a:rPr lang="fr-FR" dirty="0">
                <a:latin typeface="Times New Roman" pitchFamily="18" charset="0"/>
                <a:cs typeface="Times New Roman" pitchFamily="18" charset="0"/>
              </a:rPr>
              <a:t>Après l’attachement, 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commence à se rétracter, ce qui rapproche physiquement la cellule receveuse de la cellule donneuse. Ce rapprochement est indispensable pour permettre l’alignement précis des membranes et préparer l’assemblage du canal de transfert.</a:t>
            </a:r>
          </a:p>
        </p:txBody>
      </p:sp>
      <p:sp>
        <p:nvSpPr>
          <p:cNvPr id="7" name="ZoneTexte 6"/>
          <p:cNvSpPr txBox="1"/>
          <p:nvPr/>
        </p:nvSpPr>
        <p:spPr>
          <a:xfrm>
            <a:off x="899592" y="4369333"/>
            <a:ext cx="7272808" cy="646331"/>
          </a:xfrm>
          <a:prstGeom prst="rect">
            <a:avLst/>
          </a:prstGeom>
          <a:noFill/>
        </p:spPr>
        <p:txBody>
          <a:bodyPr wrap="square" rtlCol="0">
            <a:spAutoFit/>
          </a:bodyPr>
          <a:lstStyle/>
          <a:p>
            <a:r>
              <a:rPr lang="fr-FR" dirty="0">
                <a:latin typeface="Times New Roman" pitchFamily="18" charset="0"/>
                <a:cs typeface="Times New Roman" pitchFamily="18" charset="0"/>
              </a:rPr>
              <a:t>Lorsque les deux cellules sont en contact étroit, les différentes sous-unités du T4SS s’alignent pour former un canal transitoire, appelé </a:t>
            </a:r>
            <a:r>
              <a:rPr lang="fr-FR" dirty="0" err="1">
                <a:latin typeface="Times New Roman" pitchFamily="18" charset="0"/>
                <a:cs typeface="Times New Roman" pitchFamily="18" charset="0"/>
              </a:rPr>
              <a:t>mating</a:t>
            </a:r>
            <a:r>
              <a:rPr lang="fr-FR" dirty="0">
                <a:latin typeface="Times New Roman" pitchFamily="18" charset="0"/>
                <a:cs typeface="Times New Roman" pitchFamily="18" charset="0"/>
              </a:rPr>
              <a:t> pore</a:t>
            </a:r>
          </a:p>
        </p:txBody>
      </p:sp>
    </p:spTree>
    <p:extLst>
      <p:ext uri="{BB962C8B-B14F-4D97-AF65-F5344CB8AC3E}">
        <p14:creationId xmlns:p14="http://schemas.microsoft.com/office/powerpoint/2010/main" val="35966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1000"/>
                                        <p:tgtEl>
                                          <p:spTgt spid="5"/>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ppt_x"/>
                                          </p:val>
                                        </p:tav>
                                        <p:tav tm="100000">
                                          <p:val>
                                            <p:strVal val="#ppt_x"/>
                                          </p:val>
                                        </p:tav>
                                      </p:tavLst>
                                    </p:anim>
                                    <p:anim calcmode="lin" valueType="num">
                                      <p:cBhvr additive="base">
                                        <p:cTn id="12" dur="10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3999" cy="6904906"/>
          </a:xfrm>
          <a:prstGeom prst="rect">
            <a:avLst/>
          </a:prstGeom>
        </p:spPr>
      </p:pic>
    </p:spTree>
    <p:extLst>
      <p:ext uri="{BB962C8B-B14F-4D97-AF65-F5344CB8AC3E}">
        <p14:creationId xmlns:p14="http://schemas.microsoft.com/office/powerpoint/2010/main" val="3072438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3999" cy="6904906"/>
          </a:xfrm>
          <a:prstGeom prst="rect">
            <a:avLst/>
          </a:prstGeom>
        </p:spPr>
      </p:pic>
    </p:spTree>
    <p:extLst>
      <p:ext uri="{BB962C8B-B14F-4D97-AF65-F5344CB8AC3E}">
        <p14:creationId xmlns:p14="http://schemas.microsoft.com/office/powerpoint/2010/main" val="254259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2" y="0"/>
            <a:ext cx="9143999" cy="6857999"/>
          </a:xfrm>
          <a:prstGeom prst="rect">
            <a:avLst/>
          </a:prstGeom>
        </p:spPr>
      </p:pic>
      <p:sp>
        <p:nvSpPr>
          <p:cNvPr id="5" name="ZoneTexte 4"/>
          <p:cNvSpPr txBox="1"/>
          <p:nvPr/>
        </p:nvSpPr>
        <p:spPr>
          <a:xfrm>
            <a:off x="899592" y="260648"/>
            <a:ext cx="3672407" cy="461665"/>
          </a:xfrm>
          <a:prstGeom prst="rect">
            <a:avLst/>
          </a:prstGeom>
          <a:noFill/>
        </p:spPr>
        <p:txBody>
          <a:bodyPr wrap="square" rtlCol="0">
            <a:spAutoFit/>
          </a:bodyPr>
          <a:lstStyle/>
          <a:p>
            <a:r>
              <a:rPr lang="fr-FR" sz="2400" b="1" dirty="0">
                <a:latin typeface="Times New Roman" pitchFamily="18" charset="0"/>
                <a:cs typeface="Times New Roman" pitchFamily="18" charset="0"/>
              </a:rPr>
              <a:t>former la </a:t>
            </a:r>
            <a:r>
              <a:rPr lang="fr-FR" sz="2400" b="1" dirty="0" err="1" smtClean="0">
                <a:latin typeface="Times New Roman" pitchFamily="18" charset="0"/>
                <a:cs typeface="Times New Roman" pitchFamily="18" charset="0"/>
              </a:rPr>
              <a:t>mating</a:t>
            </a:r>
            <a:r>
              <a:rPr lang="fr-FR" sz="2400" b="1" dirty="0" smtClean="0">
                <a:latin typeface="Times New Roman" pitchFamily="18" charset="0"/>
                <a:cs typeface="Times New Roman" pitchFamily="18" charset="0"/>
              </a:rPr>
              <a:t> pore :</a:t>
            </a:r>
            <a:endParaRPr lang="fr-FR" sz="2400" b="1" dirty="0">
              <a:latin typeface="Times New Roman" pitchFamily="18" charset="0"/>
              <a:cs typeface="Times New Roman" pitchFamily="18" charset="0"/>
            </a:endParaRPr>
          </a:p>
        </p:txBody>
      </p:sp>
      <p:grpSp>
        <p:nvGrpSpPr>
          <p:cNvPr id="11" name="Groupe 10"/>
          <p:cNvGrpSpPr/>
          <p:nvPr/>
        </p:nvGrpSpPr>
        <p:grpSpPr>
          <a:xfrm>
            <a:off x="899592" y="908720"/>
            <a:ext cx="7954554" cy="4287820"/>
            <a:chOff x="899592" y="908720"/>
            <a:chExt cx="7954554" cy="4287820"/>
          </a:xfrm>
        </p:grpSpPr>
        <p:sp>
          <p:nvSpPr>
            <p:cNvPr id="6" name="ZoneTexte 5"/>
            <p:cNvSpPr txBox="1"/>
            <p:nvPr/>
          </p:nvSpPr>
          <p:spPr>
            <a:xfrm>
              <a:off x="899592" y="908720"/>
              <a:ext cx="7920880" cy="2031325"/>
            </a:xfrm>
            <a:prstGeom prst="rect">
              <a:avLst/>
            </a:prstGeom>
            <a:noFill/>
          </p:spPr>
          <p:txBody>
            <a:bodyPr wrap="square" rtlCol="0">
              <a:spAutoFit/>
            </a:bodyPr>
            <a:lstStyle/>
            <a:p>
              <a:pPr algn="just"/>
              <a:r>
                <a:rPr lang="fr-FR" dirty="0">
                  <a:latin typeface="Times New Roman" pitchFamily="18" charset="0"/>
                  <a:cs typeface="Times New Roman" pitchFamily="18" charset="0"/>
                </a:rPr>
                <a:t>La formation de la </a:t>
              </a:r>
              <a:r>
                <a:rPr lang="fr-FR" dirty="0" err="1">
                  <a:latin typeface="Times New Roman" pitchFamily="18" charset="0"/>
                  <a:cs typeface="Times New Roman" pitchFamily="18" charset="0"/>
                </a:rPr>
                <a:t>mating</a:t>
              </a:r>
              <a:r>
                <a:rPr lang="fr-FR" dirty="0">
                  <a:latin typeface="Times New Roman" pitchFamily="18" charset="0"/>
                  <a:cs typeface="Times New Roman" pitchFamily="18" charset="0"/>
                </a:rPr>
                <a:t> pore est un processus clé de la conjugaison bactérienne, permettant le transfert d’ADN </a:t>
              </a:r>
              <a:r>
                <a:rPr lang="fr-FR" dirty="0" smtClean="0">
                  <a:latin typeface="Times New Roman" pitchFamily="18" charset="0"/>
                  <a:cs typeface="Times New Roman" pitchFamily="18" charset="0"/>
                </a:rPr>
                <a:t>de cellule  donneuse </a:t>
              </a:r>
              <a:r>
                <a:rPr lang="fr-FR" dirty="0">
                  <a:latin typeface="Times New Roman" pitchFamily="18" charset="0"/>
                  <a:cs typeface="Times New Roman" pitchFamily="18" charset="0"/>
                </a:rPr>
                <a:t>vers </a:t>
              </a:r>
              <a:r>
                <a:rPr lang="fr-FR" dirty="0" smtClean="0">
                  <a:latin typeface="Times New Roman" pitchFamily="18" charset="0"/>
                  <a:cs typeface="Times New Roman" pitchFamily="18" charset="0"/>
                </a:rPr>
                <a:t>la cellule  receveuse. </a:t>
              </a:r>
              <a:r>
                <a:rPr lang="fr-FR" dirty="0">
                  <a:latin typeface="Times New Roman" pitchFamily="18" charset="0"/>
                  <a:cs typeface="Times New Roman" pitchFamily="18" charset="0"/>
                </a:rPr>
                <a:t>Elle débute par l'attachement du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sexuel, synthétisé par les gènes </a:t>
              </a:r>
              <a:r>
                <a:rPr lang="fr-FR" dirty="0" err="1">
                  <a:latin typeface="Times New Roman" pitchFamily="18" charset="0"/>
                  <a:cs typeface="Times New Roman" pitchFamily="18" charset="0"/>
                </a:rPr>
                <a:t>tra</a:t>
              </a:r>
              <a:r>
                <a:rPr lang="fr-FR" dirty="0">
                  <a:latin typeface="Times New Roman" pitchFamily="18" charset="0"/>
                  <a:cs typeface="Times New Roman" pitchFamily="18" charset="0"/>
                </a:rPr>
                <a:t> du plasmide </a:t>
              </a:r>
              <a:r>
                <a:rPr lang="fr-FR" dirty="0" err="1">
                  <a:latin typeface="Times New Roman" pitchFamily="18" charset="0"/>
                  <a:cs typeface="Times New Roman" pitchFamily="18" charset="0"/>
                </a:rPr>
                <a:t>conjugatif</a:t>
              </a:r>
              <a:r>
                <a:rPr lang="fr-FR" dirty="0">
                  <a:latin typeface="Times New Roman" pitchFamily="18" charset="0"/>
                  <a:cs typeface="Times New Roman" pitchFamily="18" charset="0"/>
                </a:rPr>
                <a:t>. 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s’allonge, se fixe à la cellule receveuse puis se rétracte, rapprochant étroitement les deux membranes bactériennes afin de permettre l’initiation de la machinerie de transfert</a:t>
              </a:r>
              <a:r>
                <a:rPr lang="fr-FR" dirty="0" smtClean="0">
                  <a:latin typeface="Times New Roman" pitchFamily="18" charset="0"/>
                  <a:cs typeface="Times New Roman" pitchFamily="18" charset="0"/>
                </a:rPr>
                <a:t>.</a:t>
              </a:r>
            </a:p>
            <a:p>
              <a:pPr algn="just"/>
              <a:endParaRPr lang="fr-FR" dirty="0">
                <a:latin typeface="Times New Roman" pitchFamily="18" charset="0"/>
                <a:cs typeface="Times New Roman" pitchFamily="18" charset="0"/>
              </a:endParaRPr>
            </a:p>
          </p:txBody>
        </p:sp>
        <p:sp>
          <p:nvSpPr>
            <p:cNvPr id="8" name="ZoneTexte 7"/>
            <p:cNvSpPr txBox="1"/>
            <p:nvPr/>
          </p:nvSpPr>
          <p:spPr>
            <a:xfrm>
              <a:off x="933266" y="2673753"/>
              <a:ext cx="7920880" cy="923330"/>
            </a:xfrm>
            <a:prstGeom prst="rect">
              <a:avLst/>
            </a:prstGeom>
            <a:noFill/>
          </p:spPr>
          <p:txBody>
            <a:bodyPr wrap="square" rtlCol="0">
              <a:spAutoFit/>
            </a:bodyPr>
            <a:lstStyle/>
            <a:p>
              <a:pPr algn="just"/>
              <a:r>
                <a:rPr lang="fr-FR" dirty="0">
                  <a:latin typeface="Times New Roman" pitchFamily="18" charset="0"/>
                  <a:cs typeface="Times New Roman" pitchFamily="18" charset="0"/>
                </a:rPr>
                <a:t>Le canal de conjugaison résulte de l’assemblage d’un système de sécrétion de type IV (T4SS), exclusivement codé par les gènes </a:t>
              </a:r>
              <a:r>
                <a:rPr lang="fr-FR" dirty="0" err="1">
                  <a:latin typeface="Times New Roman" pitchFamily="18" charset="0"/>
                  <a:cs typeface="Times New Roman" pitchFamily="18" charset="0"/>
                </a:rPr>
                <a:t>tra</a:t>
              </a:r>
              <a:r>
                <a:rPr lang="fr-FR" dirty="0">
                  <a:latin typeface="Times New Roman" pitchFamily="18" charset="0"/>
                  <a:cs typeface="Times New Roman" pitchFamily="18" charset="0"/>
                </a:rPr>
                <a:t>. Ce complexe se compose de trois modules principaux </a:t>
              </a:r>
            </a:p>
          </p:txBody>
        </p:sp>
        <p:sp>
          <p:nvSpPr>
            <p:cNvPr id="9" name="ZoneTexte 8"/>
            <p:cNvSpPr txBox="1"/>
            <p:nvPr/>
          </p:nvSpPr>
          <p:spPr>
            <a:xfrm>
              <a:off x="899592" y="3626879"/>
              <a:ext cx="7776864" cy="923330"/>
            </a:xfrm>
            <a:prstGeom prst="rect">
              <a:avLst/>
            </a:prstGeom>
            <a:noFill/>
          </p:spPr>
          <p:txBody>
            <a:bodyPr wrap="square" rtlCol="0">
              <a:spAutoFit/>
            </a:bodyPr>
            <a:lstStyle/>
            <a:p>
              <a:pPr algn="just"/>
              <a:r>
                <a:rPr lang="fr-FR" dirty="0">
                  <a:latin typeface="Times New Roman" pitchFamily="18" charset="0"/>
                  <a:cs typeface="Times New Roman" pitchFamily="18" charset="0"/>
                </a:rPr>
                <a:t>Le complexe membranaire interne (IMC), ancré dans la membrane interne </a:t>
              </a:r>
              <a:r>
                <a:rPr lang="fr-FR" dirty="0" smtClean="0">
                  <a:latin typeface="Times New Roman" pitchFamily="18" charset="0"/>
                  <a:cs typeface="Times New Roman" pitchFamily="18" charset="0"/>
                </a:rPr>
                <a:t>de cellule donneuse, </a:t>
              </a:r>
              <a:r>
                <a:rPr lang="fr-FR" dirty="0">
                  <a:latin typeface="Times New Roman" pitchFamily="18" charset="0"/>
                  <a:cs typeface="Times New Roman" pitchFamily="18" charset="0"/>
                </a:rPr>
                <a:t>comprenant des </a:t>
              </a:r>
              <a:r>
                <a:rPr lang="fr-FR" dirty="0" err="1">
                  <a:latin typeface="Times New Roman" pitchFamily="18" charset="0"/>
                  <a:cs typeface="Times New Roman" pitchFamily="18" charset="0"/>
                </a:rPr>
                <a:t>ATPases</a:t>
              </a:r>
              <a:r>
                <a:rPr lang="fr-FR" dirty="0">
                  <a:latin typeface="Times New Roman" pitchFamily="18" charset="0"/>
                  <a:cs typeface="Times New Roman" pitchFamily="18" charset="0"/>
                </a:rPr>
                <a:t> et des protéines d’ancrage assurant l’énergie et la régulation du </a:t>
              </a:r>
              <a:r>
                <a:rPr lang="fr-FR" dirty="0" smtClean="0">
                  <a:latin typeface="Times New Roman" pitchFamily="18" charset="0"/>
                  <a:cs typeface="Times New Roman" pitchFamily="18" charset="0"/>
                </a:rPr>
                <a:t>transfert.</a:t>
              </a:r>
              <a:endParaRPr lang="fr-FR" dirty="0">
                <a:latin typeface="Times New Roman" pitchFamily="18" charset="0"/>
                <a:cs typeface="Times New Roman" pitchFamily="18" charset="0"/>
              </a:endParaRPr>
            </a:p>
          </p:txBody>
        </p:sp>
        <p:sp>
          <p:nvSpPr>
            <p:cNvPr id="10" name="ZoneTexte 9"/>
            <p:cNvSpPr txBox="1"/>
            <p:nvPr/>
          </p:nvSpPr>
          <p:spPr>
            <a:xfrm>
              <a:off x="899592" y="4550209"/>
              <a:ext cx="7527166" cy="646331"/>
            </a:xfrm>
            <a:prstGeom prst="rect">
              <a:avLst/>
            </a:prstGeom>
            <a:noFill/>
          </p:spPr>
          <p:txBody>
            <a:bodyPr wrap="square" rtlCol="0">
              <a:spAutoFit/>
            </a:bodyPr>
            <a:lstStyle/>
            <a:p>
              <a:pPr algn="just"/>
              <a:r>
                <a:rPr lang="fr-FR" dirty="0">
                  <a:latin typeface="Times New Roman" pitchFamily="18" charset="0"/>
                  <a:cs typeface="Times New Roman" pitchFamily="18" charset="0"/>
                </a:rPr>
                <a:t>Le complexe </a:t>
              </a:r>
              <a:r>
                <a:rPr lang="fr-FR" dirty="0" err="1">
                  <a:latin typeface="Times New Roman" pitchFamily="18" charset="0"/>
                  <a:cs typeface="Times New Roman" pitchFamily="18" charset="0"/>
                </a:rPr>
                <a:t>périplasmique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core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complex</a:t>
              </a:r>
              <a:r>
                <a:rPr lang="fr-FR" dirty="0">
                  <a:latin typeface="Times New Roman" pitchFamily="18" charset="0"/>
                  <a:cs typeface="Times New Roman" pitchFamily="18" charset="0"/>
                </a:rPr>
                <a:t>), un anneau </a:t>
              </a:r>
              <a:r>
                <a:rPr lang="fr-FR" dirty="0" err="1">
                  <a:latin typeface="Times New Roman" pitchFamily="18" charset="0"/>
                  <a:cs typeface="Times New Roman" pitchFamily="18" charset="0"/>
                </a:rPr>
                <a:t>multiprotéique</a:t>
              </a:r>
              <a:r>
                <a:rPr lang="fr-FR" dirty="0">
                  <a:latin typeface="Times New Roman" pitchFamily="18" charset="0"/>
                  <a:cs typeface="Times New Roman" pitchFamily="18" charset="0"/>
                </a:rPr>
                <a:t> stabilisant l’interface entre les deux cellules.</a:t>
              </a:r>
            </a:p>
          </p:txBody>
        </p:sp>
      </p:grpSp>
    </p:spTree>
    <p:extLst>
      <p:ext uri="{BB962C8B-B14F-4D97-AF65-F5344CB8AC3E}">
        <p14:creationId xmlns:p14="http://schemas.microsoft.com/office/powerpoint/2010/main" val="102338098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1000" fill="hold"/>
                                        <p:tgtEl>
                                          <p:spTgt spid="11"/>
                                        </p:tgtEl>
                                        <p:attrNameLst>
                                          <p:attrName>ppt_x</p:attrName>
                                        </p:attrNameLst>
                                      </p:cBhvr>
                                      <p:tavLst>
                                        <p:tav tm="0">
                                          <p:val>
                                            <p:strVal val="#ppt_x"/>
                                          </p:val>
                                        </p:tav>
                                        <p:tav tm="100000">
                                          <p:val>
                                            <p:strVal val="#ppt_x"/>
                                          </p:val>
                                        </p:tav>
                                      </p:tavLst>
                                    </p:anim>
                                    <p:anim calcmode="lin" valueType="num">
                                      <p:cBhvr additive="base">
                                        <p:cTn id="17"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5" name="ZoneTexte 4"/>
          <p:cNvSpPr txBox="1"/>
          <p:nvPr/>
        </p:nvSpPr>
        <p:spPr>
          <a:xfrm>
            <a:off x="827583" y="620688"/>
            <a:ext cx="7920879" cy="2308324"/>
          </a:xfrm>
          <a:prstGeom prst="rect">
            <a:avLst/>
          </a:prstGeom>
          <a:noFill/>
        </p:spPr>
        <p:txBody>
          <a:bodyPr wrap="square" rtlCol="0">
            <a:spAutoFit/>
          </a:bodyPr>
          <a:lstStyle/>
          <a:p>
            <a:r>
              <a:rPr lang="fr-FR" dirty="0">
                <a:latin typeface="Times New Roman" pitchFamily="18" charset="0"/>
                <a:cs typeface="Times New Roman" pitchFamily="18" charset="0"/>
              </a:rPr>
              <a:t>L</a:t>
            </a:r>
            <a:r>
              <a:rPr lang="fr-FR" dirty="0" smtClean="0">
                <a:latin typeface="Times New Roman" pitchFamily="18" charset="0"/>
                <a:cs typeface="Times New Roman" pitchFamily="18" charset="0"/>
              </a:rPr>
              <a:t>e </a:t>
            </a:r>
            <a:r>
              <a:rPr lang="fr-FR" dirty="0">
                <a:latin typeface="Times New Roman" pitchFamily="18" charset="0"/>
                <a:cs typeface="Times New Roman" pitchFamily="18" charset="0"/>
              </a:rPr>
              <a:t>complexe </a:t>
            </a:r>
            <a:r>
              <a:rPr lang="fr-FR" dirty="0" err="1">
                <a:latin typeface="Times New Roman" pitchFamily="18" charset="0"/>
                <a:cs typeface="Times New Roman" pitchFamily="18" charset="0"/>
              </a:rPr>
              <a:t>trans</a:t>
            </a:r>
            <a:r>
              <a:rPr lang="fr-FR" dirty="0">
                <a:latin typeface="Times New Roman" pitchFamily="18" charset="0"/>
                <a:cs typeface="Times New Roman" pitchFamily="18" charset="0"/>
              </a:rPr>
              <a:t>-membrane externe (TOM), permettant la jonction directe entre les membranes externes </a:t>
            </a:r>
            <a:r>
              <a:rPr lang="fr-FR" dirty="0" smtClean="0">
                <a:latin typeface="Times New Roman" pitchFamily="18" charset="0"/>
                <a:cs typeface="Times New Roman" pitchFamily="18" charset="0"/>
              </a:rPr>
              <a:t>de cellule  donneuse </a:t>
            </a:r>
            <a:r>
              <a:rPr lang="fr-FR" dirty="0">
                <a:latin typeface="Times New Roman" pitchFamily="18" charset="0"/>
                <a:cs typeface="Times New Roman" pitchFamily="18" charset="0"/>
              </a:rPr>
              <a:t>et </a:t>
            </a:r>
            <a:r>
              <a:rPr lang="fr-FR" dirty="0" smtClean="0">
                <a:latin typeface="Times New Roman" pitchFamily="18" charset="0"/>
                <a:cs typeface="Times New Roman" pitchFamily="18" charset="0"/>
              </a:rPr>
              <a:t>de receveuse . </a:t>
            </a:r>
          </a:p>
          <a:p>
            <a:endParaRPr lang="fr-FR" dirty="0" smtClean="0">
              <a:latin typeface="Times New Roman" pitchFamily="18" charset="0"/>
              <a:cs typeface="Times New Roman" pitchFamily="18" charset="0"/>
            </a:endParaRPr>
          </a:p>
          <a:p>
            <a:r>
              <a:rPr lang="fr-FR" dirty="0" smtClean="0">
                <a:latin typeface="Times New Roman" pitchFamily="18" charset="0"/>
                <a:cs typeface="Times New Roman" pitchFamily="18" charset="0"/>
              </a:rPr>
              <a:t>Lorsque </a:t>
            </a:r>
            <a:r>
              <a:rPr lang="fr-FR" dirty="0">
                <a:latin typeface="Times New Roman" pitchFamily="18" charset="0"/>
                <a:cs typeface="Times New Roman" pitchFamily="18" charset="0"/>
              </a:rPr>
              <a:t>les membranes sont alignées, ces sous-structures s’assemblent pour former un canal continu, à travers lequel le brin d’ADN simple, généré par 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TraI</a:t>
            </a:r>
            <a:r>
              <a:rPr lang="fr-FR" dirty="0">
                <a:latin typeface="Times New Roman" pitchFamily="18" charset="0"/>
                <a:cs typeface="Times New Roman" pitchFamily="18" charset="0"/>
              </a:rPr>
              <a:t> au niveau de </a:t>
            </a:r>
            <a:r>
              <a:rPr lang="fr-FR" dirty="0" err="1">
                <a:latin typeface="Times New Roman" pitchFamily="18" charset="0"/>
                <a:cs typeface="Times New Roman" pitchFamily="18" charset="0"/>
              </a:rPr>
              <a:t>oriT</a:t>
            </a:r>
            <a:r>
              <a:rPr lang="fr-FR" dirty="0">
                <a:latin typeface="Times New Roman" pitchFamily="18" charset="0"/>
                <a:cs typeface="Times New Roman" pitchFamily="18" charset="0"/>
              </a:rPr>
              <a:t>, est transféré activement vers la cellule receveuse. Ce canal est transitoire, fonctionnel le temps nécessaire au transfert, puis se désassemble après la conjugaison</a:t>
            </a:r>
          </a:p>
        </p:txBody>
      </p:sp>
    </p:spTree>
    <p:extLst>
      <p:ext uri="{BB962C8B-B14F-4D97-AF65-F5344CB8AC3E}">
        <p14:creationId xmlns:p14="http://schemas.microsoft.com/office/powerpoint/2010/main" val="20491862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ppt_x"/>
                                          </p:val>
                                        </p:tav>
                                        <p:tav tm="100000">
                                          <p:val>
                                            <p:strVal val="#ppt_x"/>
                                          </p:val>
                                        </p:tav>
                                      </p:tavLst>
                                    </p:anim>
                                    <p:anim calcmode="lin" valueType="num">
                                      <p:cBhvr additive="base">
                                        <p:cTn id="12"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5" name="ZoneTexte 4"/>
          <p:cNvSpPr txBox="1"/>
          <p:nvPr/>
        </p:nvSpPr>
        <p:spPr>
          <a:xfrm>
            <a:off x="827584" y="332656"/>
            <a:ext cx="7056784" cy="523220"/>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Mécanisme  de conjugaison </a:t>
            </a:r>
          </a:p>
        </p:txBody>
      </p:sp>
      <p:grpSp>
        <p:nvGrpSpPr>
          <p:cNvPr id="9" name="Groupe 8"/>
          <p:cNvGrpSpPr/>
          <p:nvPr/>
        </p:nvGrpSpPr>
        <p:grpSpPr>
          <a:xfrm>
            <a:off x="827584" y="1117908"/>
            <a:ext cx="7632848" cy="4292476"/>
            <a:chOff x="827584" y="1117908"/>
            <a:chExt cx="7632848" cy="4292476"/>
          </a:xfrm>
        </p:grpSpPr>
        <p:sp>
          <p:nvSpPr>
            <p:cNvPr id="6" name="ZoneTexte 5"/>
            <p:cNvSpPr txBox="1"/>
            <p:nvPr/>
          </p:nvSpPr>
          <p:spPr>
            <a:xfrm>
              <a:off x="827584" y="1117908"/>
              <a:ext cx="7056784" cy="707886"/>
            </a:xfrm>
            <a:prstGeom prst="rect">
              <a:avLst/>
            </a:prstGeom>
            <a:noFill/>
          </p:spPr>
          <p:txBody>
            <a:bodyPr wrap="square" rtlCol="0">
              <a:spAutoFit/>
            </a:bodyPr>
            <a:lstStyle/>
            <a:p>
              <a:pPr marL="342900" indent="-342900" algn="just">
                <a:buFont typeface="Arial" pitchFamily="34" charset="0"/>
                <a:buChar char="•"/>
              </a:pPr>
              <a:r>
                <a:rPr lang="fr-FR" sz="2000" b="1" dirty="0">
                  <a:latin typeface="Times New Roman" pitchFamily="18" charset="0"/>
                  <a:cs typeface="Times New Roman" pitchFamily="18" charset="0"/>
                </a:rPr>
                <a:t>Étape 01 : établir la paire de conjugaison entre la cellule donneuse et </a:t>
              </a:r>
              <a:r>
                <a:rPr lang="fr-FR" sz="2000" b="1" dirty="0" smtClean="0">
                  <a:latin typeface="Times New Roman" pitchFamily="18" charset="0"/>
                  <a:cs typeface="Times New Roman" pitchFamily="18" charset="0"/>
                </a:rPr>
                <a:t>la cellule receveuse </a:t>
              </a:r>
              <a:endParaRPr lang="fr-FR" sz="2000" b="1" dirty="0">
                <a:latin typeface="Times New Roman" pitchFamily="18" charset="0"/>
                <a:cs typeface="Times New Roman" pitchFamily="18" charset="0"/>
              </a:endParaRPr>
            </a:p>
          </p:txBody>
        </p:sp>
        <p:sp>
          <p:nvSpPr>
            <p:cNvPr id="7" name="ZoneTexte 6"/>
            <p:cNvSpPr txBox="1"/>
            <p:nvPr/>
          </p:nvSpPr>
          <p:spPr>
            <a:xfrm>
              <a:off x="827584" y="2228670"/>
              <a:ext cx="7632848" cy="1200329"/>
            </a:xfrm>
            <a:prstGeom prst="rect">
              <a:avLst/>
            </a:prstGeom>
            <a:noFill/>
          </p:spPr>
          <p:txBody>
            <a:bodyPr wrap="square" rtlCol="0">
              <a:spAutoFit/>
            </a:bodyPr>
            <a:lstStyle/>
            <a:p>
              <a:pPr algn="just"/>
              <a:r>
                <a:rPr lang="fr-FR" dirty="0">
                  <a:latin typeface="Times New Roman" pitchFamily="18" charset="0"/>
                  <a:cs typeface="Times New Roman" pitchFamily="18" charset="0"/>
                </a:rPr>
                <a:t>La cellule donneuse porte un plasmide codant la formation d’un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conjugatif</a:t>
              </a:r>
              <a:r>
                <a:rPr lang="fr-FR" dirty="0">
                  <a:latin typeface="Times New Roman" pitchFamily="18" charset="0"/>
                  <a:cs typeface="Times New Roman" pitchFamily="18" charset="0"/>
                </a:rPr>
                <a:t>.</a:t>
              </a:r>
            </a:p>
            <a:p>
              <a:pPr algn="just"/>
              <a:r>
                <a:rPr lang="fr-FR" dirty="0">
                  <a:latin typeface="Times New Roman" pitchFamily="18" charset="0"/>
                  <a:cs typeface="Times New Roman" pitchFamily="18" charset="0"/>
                </a:rPr>
                <a:t>ce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est assemblé et connecté au système de sécrétion de type IV (T4SS), un</a:t>
              </a:r>
            </a:p>
            <a:p>
              <a:pPr algn="just"/>
              <a:r>
                <a:rPr lang="fr-FR" dirty="0">
                  <a:latin typeface="Times New Roman" pitchFamily="18" charset="0"/>
                  <a:cs typeface="Times New Roman" pitchFamily="18" charset="0"/>
                </a:rPr>
                <a:t>complexe membranaire qui constitue un canal à travers la membrane de la </a:t>
              </a:r>
              <a:r>
                <a:rPr lang="fr-FR" dirty="0" smtClean="0">
                  <a:latin typeface="Times New Roman" pitchFamily="18" charset="0"/>
                  <a:cs typeface="Times New Roman" pitchFamily="18" charset="0"/>
                </a:rPr>
                <a:t>cellule donneuse </a:t>
              </a:r>
              <a:r>
                <a:rPr lang="fr-FR" dirty="0">
                  <a:latin typeface="Times New Roman" pitchFamily="18" charset="0"/>
                  <a:cs typeface="Times New Roman" pitchFamily="18" charset="0"/>
                </a:rPr>
                <a:t>et permet le passage de l’ADN vers la cellule </a:t>
              </a:r>
              <a:r>
                <a:rPr lang="fr-FR" dirty="0" smtClean="0">
                  <a:latin typeface="Times New Roman" pitchFamily="18" charset="0"/>
                  <a:cs typeface="Times New Roman" pitchFamily="18" charset="0"/>
                </a:rPr>
                <a:t>réceptrice </a:t>
              </a:r>
              <a:endParaRPr lang="fr-FR" dirty="0">
                <a:latin typeface="Times New Roman" pitchFamily="18" charset="0"/>
                <a:cs typeface="Times New Roman" pitchFamily="18" charset="0"/>
              </a:endParaRPr>
            </a:p>
          </p:txBody>
        </p:sp>
        <p:sp>
          <p:nvSpPr>
            <p:cNvPr id="8" name="ZoneTexte 7"/>
            <p:cNvSpPr txBox="1"/>
            <p:nvPr/>
          </p:nvSpPr>
          <p:spPr>
            <a:xfrm>
              <a:off x="827584" y="3933056"/>
              <a:ext cx="7632848" cy="1477328"/>
            </a:xfrm>
            <a:prstGeom prst="rect">
              <a:avLst/>
            </a:prstGeom>
            <a:noFill/>
          </p:spPr>
          <p:txBody>
            <a:bodyPr wrap="square" rtlCol="0">
              <a:spAutoFit/>
            </a:bodyPr>
            <a:lstStyle/>
            <a:p>
              <a:pPr algn="just"/>
              <a:r>
                <a:rPr lang="fr-FR" dirty="0">
                  <a:latin typeface="Times New Roman" pitchFamily="18" charset="0"/>
                  <a:cs typeface="Times New Roman" pitchFamily="18" charset="0"/>
                </a:rPr>
                <a:t>Lors de la conjugaison, 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F s’attache à un récepteur situé sur la surface</a:t>
              </a:r>
            </a:p>
            <a:p>
              <a:pPr algn="just"/>
              <a:r>
                <a:rPr lang="fr-FR" dirty="0">
                  <a:latin typeface="Times New Roman" pitchFamily="18" charset="0"/>
                  <a:cs typeface="Times New Roman" pitchFamily="18" charset="0"/>
                </a:rPr>
                <a:t>d’une bactérie F⁻. Cette fixation déclenche la rétractation du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rapprochant</a:t>
              </a:r>
            </a:p>
            <a:p>
              <a:pPr algn="just"/>
              <a:r>
                <a:rPr lang="fr-FR" dirty="0">
                  <a:latin typeface="Times New Roman" pitchFamily="18" charset="0"/>
                  <a:cs typeface="Times New Roman" pitchFamily="18" charset="0"/>
                </a:rPr>
                <a:t>les deux cellules et établissant une paire d’accouplement stable. En parallèle, la</a:t>
              </a:r>
            </a:p>
            <a:p>
              <a:pPr algn="just"/>
              <a:r>
                <a:rPr lang="fr-FR" dirty="0">
                  <a:latin typeface="Times New Roman" pitchFamily="18" charset="0"/>
                  <a:cs typeface="Times New Roman" pitchFamily="18" charset="0"/>
                </a:rPr>
                <a:t>protéine T4CP est recrutée au niveau du T4SS, coordonnant le transfert du brin</a:t>
              </a:r>
            </a:p>
            <a:p>
              <a:pPr algn="just"/>
              <a:r>
                <a:rPr lang="fr-FR" dirty="0">
                  <a:latin typeface="Times New Roman" pitchFamily="18" charset="0"/>
                  <a:cs typeface="Times New Roman" pitchFamily="18" charset="0"/>
                </a:rPr>
                <a:t>d’ADN </a:t>
              </a:r>
              <a:r>
                <a:rPr lang="fr-FR" dirty="0" err="1">
                  <a:latin typeface="Times New Roman" pitchFamily="18" charset="0"/>
                  <a:cs typeface="Times New Roman" pitchFamily="18" charset="0"/>
                </a:rPr>
                <a:t>plasmidique</a:t>
              </a:r>
              <a:r>
                <a:rPr lang="fr-FR" dirty="0">
                  <a:latin typeface="Times New Roman" pitchFamily="18" charset="0"/>
                  <a:cs typeface="Times New Roman" pitchFamily="18" charset="0"/>
                </a:rPr>
                <a:t> de la cellule donneuse vers la réceptrice. (voir figure </a:t>
              </a:r>
              <a:r>
                <a:rPr lang="fr-FR" dirty="0" smtClean="0">
                  <a:latin typeface="Times New Roman" pitchFamily="18" charset="0"/>
                  <a:cs typeface="Times New Roman" pitchFamily="18" charset="0"/>
                </a:rPr>
                <a:t>) </a:t>
              </a:r>
              <a:endParaRPr lang="fr-FR" dirty="0">
                <a:latin typeface="Times New Roman" pitchFamily="18" charset="0"/>
                <a:cs typeface="Times New Roman" pitchFamily="18" charset="0"/>
              </a:endParaRPr>
            </a:p>
          </p:txBody>
        </p:sp>
      </p:grpSp>
    </p:spTree>
    <p:extLst>
      <p:ext uri="{BB962C8B-B14F-4D97-AF65-F5344CB8AC3E}">
        <p14:creationId xmlns:p14="http://schemas.microsoft.com/office/powerpoint/2010/main" val="39656734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1000" fill="hold"/>
                                        <p:tgtEl>
                                          <p:spTgt spid="9"/>
                                        </p:tgtEl>
                                        <p:attrNameLst>
                                          <p:attrName>ppt_x</p:attrName>
                                        </p:attrNameLst>
                                      </p:cBhvr>
                                      <p:tavLst>
                                        <p:tav tm="0">
                                          <p:val>
                                            <p:strVal val="#ppt_x"/>
                                          </p:val>
                                        </p:tav>
                                        <p:tav tm="100000">
                                          <p:val>
                                            <p:strVal val="#ppt_x"/>
                                          </p:val>
                                        </p:tav>
                                      </p:tavLst>
                                    </p:anim>
                                    <p:anim calcmode="lin" valueType="num">
                                      <p:cBhvr additive="base">
                                        <p:cTn id="17"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623"/>
            <a:ext cx="9143999" cy="6857999"/>
          </a:xfrm>
          <a:prstGeom prst="rect">
            <a:avLst/>
          </a:prstGeom>
        </p:spPr>
      </p:pic>
      <p:sp>
        <p:nvSpPr>
          <p:cNvPr id="6" name="ZoneTexte 5"/>
          <p:cNvSpPr txBox="1"/>
          <p:nvPr/>
        </p:nvSpPr>
        <p:spPr>
          <a:xfrm>
            <a:off x="971600" y="354678"/>
            <a:ext cx="5832648" cy="400110"/>
          </a:xfrm>
          <a:prstGeom prst="rect">
            <a:avLst/>
          </a:prstGeom>
          <a:noFill/>
        </p:spPr>
        <p:txBody>
          <a:bodyPr wrap="square" rtlCol="0">
            <a:spAutoFit/>
          </a:bodyPr>
          <a:lstStyle/>
          <a:p>
            <a:pPr marL="342900" indent="-342900">
              <a:buFont typeface="Arial" pitchFamily="34" charset="0"/>
              <a:buChar char="•"/>
            </a:pPr>
            <a:r>
              <a:rPr lang="fr-FR" sz="2000" b="1" dirty="0">
                <a:latin typeface="Times New Roman" pitchFamily="18" charset="0"/>
                <a:cs typeface="Times New Roman" pitchFamily="18" charset="0"/>
              </a:rPr>
              <a:t>Étape 2 : Initiation et transfert de l'ADN</a:t>
            </a:r>
          </a:p>
        </p:txBody>
      </p:sp>
      <p:sp>
        <p:nvSpPr>
          <p:cNvPr id="7" name="ZoneTexte 6"/>
          <p:cNvSpPr txBox="1"/>
          <p:nvPr/>
        </p:nvSpPr>
        <p:spPr>
          <a:xfrm>
            <a:off x="971600" y="1052736"/>
            <a:ext cx="7776864" cy="5355312"/>
          </a:xfrm>
          <a:prstGeom prst="rect">
            <a:avLst/>
          </a:prstGeom>
          <a:noFill/>
        </p:spPr>
        <p:txBody>
          <a:bodyPr wrap="square" rtlCol="0">
            <a:spAutoFit/>
          </a:bodyPr>
          <a:lstStyle/>
          <a:p>
            <a:pPr algn="just"/>
            <a:r>
              <a:rPr lang="fr-FR" dirty="0">
                <a:latin typeface="Times New Roman" pitchFamily="18" charset="0"/>
                <a:cs typeface="Times New Roman" pitchFamily="18" charset="0"/>
              </a:rPr>
              <a:t>Le </a:t>
            </a:r>
            <a:r>
              <a:rPr lang="fr-FR" dirty="0" err="1">
                <a:latin typeface="Times New Roman" pitchFamily="18" charset="0"/>
                <a:cs typeface="Times New Roman" pitchFamily="18" charset="0"/>
              </a:rPr>
              <a:t>relaxosome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TraJ</a:t>
            </a:r>
            <a:r>
              <a:rPr lang="fr-FR" dirty="0">
                <a:latin typeface="Times New Roman" pitchFamily="18" charset="0"/>
                <a:cs typeface="Times New Roman" pitchFamily="18" charset="0"/>
              </a:rPr>
              <a:t> + </a:t>
            </a:r>
            <a:r>
              <a:rPr lang="fr-FR" dirty="0" err="1">
                <a:latin typeface="Times New Roman" pitchFamily="18" charset="0"/>
                <a:cs typeface="Times New Roman" pitchFamily="18" charset="0"/>
              </a:rPr>
              <a:t>TraM</a:t>
            </a:r>
            <a:r>
              <a:rPr lang="fr-FR" dirty="0">
                <a:latin typeface="Times New Roman" pitchFamily="18" charset="0"/>
                <a:cs typeface="Times New Roman" pitchFamily="18" charset="0"/>
              </a:rPr>
              <a:t> + IHF) et 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TraI</a:t>
            </a:r>
            <a:r>
              <a:rPr lang="fr-FR" dirty="0">
                <a:latin typeface="Times New Roman" pitchFamily="18" charset="0"/>
                <a:cs typeface="Times New Roman" pitchFamily="18" charset="0"/>
              </a:rPr>
              <a:t> s'assemble sur la</a:t>
            </a:r>
          </a:p>
          <a:p>
            <a:pPr algn="just"/>
            <a:r>
              <a:rPr lang="fr-FR" dirty="0">
                <a:latin typeface="Times New Roman" pitchFamily="18" charset="0"/>
                <a:cs typeface="Times New Roman" pitchFamily="18" charset="0"/>
              </a:rPr>
              <a:t>séquence </a:t>
            </a:r>
            <a:r>
              <a:rPr lang="fr-FR" dirty="0" err="1">
                <a:latin typeface="Times New Roman" pitchFamily="18" charset="0"/>
                <a:cs typeface="Times New Roman" pitchFamily="18" charset="0"/>
              </a:rPr>
              <a:t>oriT</a:t>
            </a:r>
            <a:r>
              <a:rPr lang="fr-FR" dirty="0">
                <a:latin typeface="Times New Roman" pitchFamily="18" charset="0"/>
                <a:cs typeface="Times New Roman" pitchFamily="18" charset="0"/>
              </a:rPr>
              <a:t> du plasmide. 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est une protéine multifonctionnelle</a:t>
            </a:r>
          </a:p>
          <a:p>
            <a:pPr algn="just"/>
            <a:r>
              <a:rPr lang="fr-FR" dirty="0">
                <a:latin typeface="Times New Roman" pitchFamily="18" charset="0"/>
                <a:cs typeface="Times New Roman" pitchFamily="18" charset="0"/>
              </a:rPr>
              <a:t>composée de deux domaines distincts : la </a:t>
            </a:r>
            <a:r>
              <a:rPr lang="fr-FR" dirty="0" err="1">
                <a:latin typeface="Times New Roman" pitchFamily="18" charset="0"/>
                <a:cs typeface="Times New Roman" pitchFamily="18" charset="0"/>
              </a:rPr>
              <a:t>transestérase</a:t>
            </a:r>
            <a:r>
              <a:rPr lang="fr-FR" dirty="0">
                <a:latin typeface="Times New Roman" pitchFamily="18" charset="0"/>
                <a:cs typeface="Times New Roman" pitchFamily="18" charset="0"/>
              </a:rPr>
              <a:t> et </a:t>
            </a:r>
            <a:r>
              <a:rPr lang="fr-FR" dirty="0" smtClean="0">
                <a:latin typeface="Times New Roman" pitchFamily="18" charset="0"/>
                <a:cs typeface="Times New Roman" pitchFamily="18" charset="0"/>
              </a:rPr>
              <a:t>l'</a:t>
            </a:r>
            <a:r>
              <a:rPr lang="fr-FR" dirty="0" err="1" smtClean="0">
                <a:latin typeface="Times New Roman" pitchFamily="18" charset="0"/>
                <a:cs typeface="Times New Roman" pitchFamily="18" charset="0"/>
              </a:rPr>
              <a:t>hélicase</a:t>
            </a:r>
            <a:r>
              <a:rPr lang="fr-FR" dirty="0" smtClean="0">
                <a:latin typeface="Times New Roman" pitchFamily="18" charset="0"/>
                <a:cs typeface="Times New Roman" pitchFamily="18" charset="0"/>
              </a:rPr>
              <a:t> </a:t>
            </a:r>
          </a:p>
          <a:p>
            <a:endParaRPr lang="fr-FR" dirty="0" smtClean="0"/>
          </a:p>
          <a:p>
            <a:pPr algn="just"/>
            <a:r>
              <a:rPr lang="fr-FR" dirty="0">
                <a:latin typeface="Times New Roman" pitchFamily="18" charset="0"/>
                <a:cs typeface="Times New Roman" pitchFamily="18" charset="0"/>
              </a:rPr>
              <a:t>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introduit une coupure au niveau du site </a:t>
            </a:r>
            <a:r>
              <a:rPr lang="fr-FR" dirty="0" err="1">
                <a:latin typeface="Times New Roman" pitchFamily="18" charset="0"/>
                <a:cs typeface="Times New Roman" pitchFamily="18" charset="0"/>
              </a:rPr>
              <a:t>nic</a:t>
            </a:r>
            <a:r>
              <a:rPr lang="fr-FR" dirty="0">
                <a:latin typeface="Times New Roman" pitchFamily="18" charset="0"/>
                <a:cs typeface="Times New Roman" pitchFamily="18" charset="0"/>
              </a:rPr>
              <a:t> dans l'</a:t>
            </a:r>
            <a:r>
              <a:rPr lang="fr-FR" dirty="0" err="1">
                <a:latin typeface="Times New Roman" pitchFamily="18" charset="0"/>
                <a:cs typeface="Times New Roman" pitchFamily="18" charset="0"/>
              </a:rPr>
              <a:t>oriT</a:t>
            </a:r>
            <a:r>
              <a:rPr lang="fr-FR" dirty="0">
                <a:latin typeface="Times New Roman" pitchFamily="18" charset="0"/>
                <a:cs typeface="Times New Roman" pitchFamily="18" charset="0"/>
              </a:rPr>
              <a:t> par</a:t>
            </a:r>
          </a:p>
          <a:p>
            <a:pPr algn="just"/>
            <a:r>
              <a:rPr lang="fr-FR" dirty="0" err="1">
                <a:latin typeface="Times New Roman" pitchFamily="18" charset="0"/>
                <a:cs typeface="Times New Roman" pitchFamily="18" charset="0"/>
              </a:rPr>
              <a:t>transestérification</a:t>
            </a:r>
            <a:r>
              <a:rPr lang="fr-FR" dirty="0">
                <a:latin typeface="Times New Roman" pitchFamily="18" charset="0"/>
                <a:cs typeface="Times New Roman" pitchFamily="18" charset="0"/>
              </a:rPr>
              <a:t>. Par conséquent, un résidu tyrosine du domaine </a:t>
            </a:r>
            <a:r>
              <a:rPr lang="fr-FR" dirty="0" err="1">
                <a:latin typeface="Times New Roman" pitchFamily="18" charset="0"/>
                <a:cs typeface="Times New Roman" pitchFamily="18" charset="0"/>
              </a:rPr>
              <a:t>transestérase</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reste lié de manière covalente à l'extrémité 5' de l'ADN </a:t>
            </a:r>
            <a:r>
              <a:rPr lang="fr-FR" dirty="0" smtClean="0">
                <a:latin typeface="Times New Roman" pitchFamily="18" charset="0"/>
                <a:cs typeface="Times New Roman" pitchFamily="18" charset="0"/>
              </a:rPr>
              <a:t>clivé</a:t>
            </a:r>
          </a:p>
          <a:p>
            <a:endParaRPr lang="fr-FR" dirty="0" smtClean="0"/>
          </a:p>
          <a:p>
            <a:pPr algn="just"/>
            <a:r>
              <a:rPr lang="fr-FR" dirty="0">
                <a:latin typeface="Times New Roman" pitchFamily="18" charset="0"/>
                <a:cs typeface="Times New Roman" pitchFamily="18" charset="0"/>
              </a:rPr>
              <a:t>L’ADN simple brin lié à 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sera ensuite reconnu et acheminé vers le T4SS</a:t>
            </a:r>
          </a:p>
          <a:p>
            <a:pPr algn="just"/>
            <a:r>
              <a:rPr lang="fr-FR" dirty="0">
                <a:latin typeface="Times New Roman" pitchFamily="18" charset="0"/>
                <a:cs typeface="Times New Roman" pitchFamily="18" charset="0"/>
              </a:rPr>
              <a:t>par la protéine de couplage de type IV (T4CP). La T4CP est un composant du</a:t>
            </a:r>
          </a:p>
          <a:p>
            <a:pPr algn="just"/>
            <a:r>
              <a:rPr lang="fr-FR" dirty="0">
                <a:latin typeface="Times New Roman" pitchFamily="18" charset="0"/>
                <a:cs typeface="Times New Roman" pitchFamily="18" charset="0"/>
              </a:rPr>
              <a:t>T4SS qui assure la spécificité du substrat en reconnaissant spécifiquement le</a:t>
            </a:r>
          </a:p>
          <a:p>
            <a:pPr algn="just"/>
            <a:r>
              <a:rPr lang="fr-FR" dirty="0">
                <a:latin typeface="Times New Roman" pitchFamily="18" charset="0"/>
                <a:cs typeface="Times New Roman" pitchFamily="18" charset="0"/>
              </a:rPr>
              <a:t>complexe nucléoprotéique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-brin ADN. Pour ce faire, la T4CP interagit à</a:t>
            </a:r>
          </a:p>
          <a:p>
            <a:pPr algn="just"/>
            <a:r>
              <a:rPr lang="fr-FR" dirty="0">
                <a:latin typeface="Times New Roman" pitchFamily="18" charset="0"/>
                <a:cs typeface="Times New Roman" pitchFamily="18" charset="0"/>
              </a:rPr>
              <a:t>la fois avec les composants du </a:t>
            </a:r>
            <a:r>
              <a:rPr lang="fr-FR" dirty="0" err="1">
                <a:latin typeface="Times New Roman" pitchFamily="18" charset="0"/>
                <a:cs typeface="Times New Roman" pitchFamily="18" charset="0"/>
              </a:rPr>
              <a:t>relaxosome</a:t>
            </a:r>
            <a:r>
              <a:rPr lang="fr-FR" dirty="0">
                <a:latin typeface="Times New Roman" pitchFamily="18" charset="0"/>
                <a:cs typeface="Times New Roman" pitchFamily="18" charset="0"/>
              </a:rPr>
              <a:t> et le T4SS, assurant ainsi la fonction</a:t>
            </a:r>
          </a:p>
          <a:p>
            <a:pPr algn="just"/>
            <a:r>
              <a:rPr lang="fr-FR" dirty="0">
                <a:latin typeface="Times New Roman" pitchFamily="18" charset="0"/>
                <a:cs typeface="Times New Roman" pitchFamily="18" charset="0"/>
              </a:rPr>
              <a:t>de couplage. Cela conduit au transfert énergisé du brin d’ADN dans le récepteur</a:t>
            </a:r>
          </a:p>
          <a:p>
            <a:pPr algn="just"/>
            <a:r>
              <a:rPr lang="fr-FR" dirty="0">
                <a:latin typeface="Times New Roman" pitchFamily="18" charset="0"/>
                <a:cs typeface="Times New Roman" pitchFamily="18" charset="0"/>
              </a:rPr>
              <a:t>via le T4SS. La première région du brin qui pénètre dans la cellule réceptrice est</a:t>
            </a:r>
          </a:p>
          <a:p>
            <a:pPr algn="just"/>
            <a:r>
              <a:rPr lang="fr-FR" dirty="0">
                <a:latin typeface="Times New Roman" pitchFamily="18" charset="0"/>
                <a:cs typeface="Times New Roman" pitchFamily="18" charset="0"/>
              </a:rPr>
              <a:t>appelée région leader. Alors que le brin est transféré par l'extrémité 5'-relaxase,</a:t>
            </a:r>
          </a:p>
          <a:p>
            <a:pPr algn="just"/>
            <a:r>
              <a:rPr lang="fr-FR" dirty="0">
                <a:latin typeface="Times New Roman" pitchFamily="18" charset="0"/>
                <a:cs typeface="Times New Roman" pitchFamily="18" charset="0"/>
              </a:rPr>
              <a:t>l'extrémité 3' générée par la réaction de clivage sert à initier la réaction de</a:t>
            </a:r>
          </a:p>
          <a:p>
            <a:pPr algn="just"/>
            <a:r>
              <a:rPr lang="fr-FR" dirty="0">
                <a:latin typeface="Times New Roman" pitchFamily="18" charset="0"/>
                <a:cs typeface="Times New Roman" pitchFamily="18" charset="0"/>
              </a:rPr>
              <a:t>réplication en cercle roulant (RCR) qui convertit le plasmide </a:t>
            </a:r>
            <a:r>
              <a:rPr lang="fr-FR" dirty="0" err="1">
                <a:latin typeface="Times New Roman" pitchFamily="18" charset="0"/>
                <a:cs typeface="Times New Roman" pitchFamily="18" charset="0"/>
              </a:rPr>
              <a:t>ssDNA</a:t>
            </a:r>
            <a:r>
              <a:rPr lang="fr-FR" dirty="0">
                <a:latin typeface="Times New Roman" pitchFamily="18" charset="0"/>
                <a:cs typeface="Times New Roman" pitchFamily="18" charset="0"/>
              </a:rPr>
              <a:t> restant en</a:t>
            </a:r>
          </a:p>
          <a:p>
            <a:pPr algn="just"/>
            <a:r>
              <a:rPr lang="fr-FR" dirty="0" err="1">
                <a:latin typeface="Times New Roman" pitchFamily="18" charset="0"/>
                <a:cs typeface="Times New Roman" pitchFamily="18" charset="0"/>
              </a:rPr>
              <a:t>dsDNA</a:t>
            </a:r>
            <a:r>
              <a:rPr lang="fr-FR" dirty="0">
                <a:latin typeface="Times New Roman" pitchFamily="18" charset="0"/>
                <a:cs typeface="Times New Roman" pitchFamily="18" charset="0"/>
              </a:rPr>
              <a:t> dans la cellule donneuse</a:t>
            </a:r>
          </a:p>
        </p:txBody>
      </p:sp>
    </p:spTree>
    <p:extLst>
      <p:ext uri="{BB962C8B-B14F-4D97-AF65-F5344CB8AC3E}">
        <p14:creationId xmlns:p14="http://schemas.microsoft.com/office/powerpoint/2010/main" val="2661597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5" name="ZoneTexte 4"/>
          <p:cNvSpPr txBox="1"/>
          <p:nvPr/>
        </p:nvSpPr>
        <p:spPr>
          <a:xfrm>
            <a:off x="1043608" y="404664"/>
            <a:ext cx="6552728" cy="400110"/>
          </a:xfrm>
          <a:prstGeom prst="rect">
            <a:avLst/>
          </a:prstGeom>
          <a:noFill/>
        </p:spPr>
        <p:txBody>
          <a:bodyPr wrap="square" rtlCol="0">
            <a:spAutoFit/>
          </a:bodyPr>
          <a:lstStyle/>
          <a:p>
            <a:pPr marL="342900" indent="-342900" algn="just">
              <a:buFont typeface="Arial" pitchFamily="34" charset="0"/>
              <a:buChar char="•"/>
            </a:pPr>
            <a:r>
              <a:rPr lang="fr-FR" sz="2000" b="1" dirty="0">
                <a:latin typeface="Times New Roman" pitchFamily="18" charset="0"/>
                <a:cs typeface="Times New Roman" pitchFamily="18" charset="0"/>
              </a:rPr>
              <a:t>Étape 3 : </a:t>
            </a:r>
            <a:r>
              <a:rPr lang="fr-FR" sz="2000" b="1" dirty="0" err="1">
                <a:latin typeface="Times New Roman" pitchFamily="18" charset="0"/>
                <a:cs typeface="Times New Roman" pitchFamily="18" charset="0"/>
              </a:rPr>
              <a:t>Circularisation</a:t>
            </a:r>
            <a:r>
              <a:rPr lang="fr-FR" sz="2000" b="1" dirty="0">
                <a:latin typeface="Times New Roman" pitchFamily="18" charset="0"/>
                <a:cs typeface="Times New Roman" pitchFamily="18" charset="0"/>
              </a:rPr>
              <a:t> et synthèse </a:t>
            </a:r>
            <a:r>
              <a:rPr lang="fr-FR" sz="2000" b="1" dirty="0" smtClean="0">
                <a:latin typeface="Times New Roman" pitchFamily="18" charset="0"/>
                <a:cs typeface="Times New Roman" pitchFamily="18" charset="0"/>
              </a:rPr>
              <a:t>complémentaire</a:t>
            </a:r>
            <a:endParaRPr lang="fr-FR" sz="2000" b="1" dirty="0">
              <a:latin typeface="Times New Roman" pitchFamily="18" charset="0"/>
              <a:cs typeface="Times New Roman" pitchFamily="18" charset="0"/>
            </a:endParaRPr>
          </a:p>
        </p:txBody>
      </p:sp>
      <p:sp>
        <p:nvSpPr>
          <p:cNvPr id="6" name="ZoneTexte 5"/>
          <p:cNvSpPr txBox="1"/>
          <p:nvPr/>
        </p:nvSpPr>
        <p:spPr>
          <a:xfrm>
            <a:off x="1043608" y="1124744"/>
            <a:ext cx="7128792" cy="2308324"/>
          </a:xfrm>
          <a:prstGeom prst="rect">
            <a:avLst/>
          </a:prstGeom>
          <a:noFill/>
        </p:spPr>
        <p:txBody>
          <a:bodyPr wrap="square" rtlCol="0">
            <a:spAutoFit/>
          </a:bodyPr>
          <a:lstStyle/>
          <a:p>
            <a:pPr algn="just"/>
            <a:r>
              <a:rPr lang="fr-FR" dirty="0">
                <a:latin typeface="Times New Roman" pitchFamily="18" charset="0"/>
                <a:cs typeface="Times New Roman" pitchFamily="18" charset="0"/>
              </a:rPr>
              <a:t>Après l'entrée de l'ADN simple brin dans le récepteur, la </a:t>
            </a:r>
            <a:r>
              <a:rPr lang="fr-FR" dirty="0" err="1">
                <a:latin typeface="Times New Roman" pitchFamily="18" charset="0"/>
                <a:cs typeface="Times New Roman" pitchFamily="18" charset="0"/>
              </a:rPr>
              <a:t>relaxase</a:t>
            </a:r>
            <a:r>
              <a:rPr lang="fr-FR" dirty="0">
                <a:latin typeface="Times New Roman" pitchFamily="18" charset="0"/>
                <a:cs typeface="Times New Roman" pitchFamily="18" charset="0"/>
              </a:rPr>
              <a:t> </a:t>
            </a:r>
            <a:r>
              <a:rPr lang="fr-FR" dirty="0" err="1" smtClean="0">
                <a:latin typeface="Times New Roman" pitchFamily="18" charset="0"/>
                <a:cs typeface="Times New Roman" pitchFamily="18" charset="0"/>
              </a:rPr>
              <a:t>co</a:t>
            </a:r>
            <a:r>
              <a:rPr lang="fr-FR" dirty="0" smtClean="0">
                <a:latin typeface="Times New Roman" pitchFamily="18" charset="0"/>
                <a:cs typeface="Times New Roman" pitchFamily="18" charset="0"/>
              </a:rPr>
              <a:t>-transférée </a:t>
            </a:r>
            <a:r>
              <a:rPr lang="fr-FR" dirty="0" err="1" smtClean="0">
                <a:latin typeface="Times New Roman" pitchFamily="18" charset="0"/>
                <a:cs typeface="Times New Roman" pitchFamily="18" charset="0"/>
              </a:rPr>
              <a:t>recircularise</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le brin transféré, qui est ensuite converti en ADN double brin par </a:t>
            </a:r>
            <a:r>
              <a:rPr lang="fr-FR" dirty="0" smtClean="0">
                <a:latin typeface="Times New Roman" pitchFamily="18" charset="0"/>
                <a:cs typeface="Times New Roman" pitchFamily="18" charset="0"/>
              </a:rPr>
              <a:t>une réaction </a:t>
            </a:r>
            <a:r>
              <a:rPr lang="fr-FR" dirty="0">
                <a:latin typeface="Times New Roman" pitchFamily="18" charset="0"/>
                <a:cs typeface="Times New Roman" pitchFamily="18" charset="0"/>
              </a:rPr>
              <a:t>de synthèse de brin complémentaire. </a:t>
            </a:r>
            <a:endParaRPr lang="fr-FR" dirty="0" smtClean="0">
              <a:latin typeface="Times New Roman" pitchFamily="18" charset="0"/>
              <a:cs typeface="Times New Roman" pitchFamily="18" charset="0"/>
            </a:endParaRPr>
          </a:p>
          <a:p>
            <a:pPr algn="just"/>
            <a:endParaRPr lang="fr-FR" dirty="0" smtClean="0">
              <a:latin typeface="Times New Roman" pitchFamily="18" charset="0"/>
              <a:cs typeface="Times New Roman" pitchFamily="18" charset="0"/>
            </a:endParaRPr>
          </a:p>
          <a:p>
            <a:pPr algn="just"/>
            <a:r>
              <a:rPr lang="fr-FR" dirty="0" smtClean="0">
                <a:latin typeface="Times New Roman" pitchFamily="18" charset="0"/>
                <a:cs typeface="Times New Roman" pitchFamily="18" charset="0"/>
              </a:rPr>
              <a:t>Une </a:t>
            </a:r>
            <a:r>
              <a:rPr lang="fr-FR" dirty="0">
                <a:latin typeface="Times New Roman" pitchFamily="18" charset="0"/>
                <a:cs typeface="Times New Roman" pitchFamily="18" charset="0"/>
              </a:rPr>
              <a:t>fois que la cellule </a:t>
            </a:r>
            <a:r>
              <a:rPr lang="fr-FR" dirty="0" smtClean="0">
                <a:latin typeface="Times New Roman" pitchFamily="18" charset="0"/>
                <a:cs typeface="Times New Roman" pitchFamily="18" charset="0"/>
              </a:rPr>
              <a:t>réceptrice contient </a:t>
            </a:r>
            <a:r>
              <a:rPr lang="fr-FR" dirty="0">
                <a:latin typeface="Times New Roman" pitchFamily="18" charset="0"/>
                <a:cs typeface="Times New Roman" pitchFamily="18" charset="0"/>
              </a:rPr>
              <a:t>le plasmide d'ADN double brin, l'expression des gènes du </a:t>
            </a:r>
            <a:r>
              <a:rPr lang="fr-FR" dirty="0" smtClean="0">
                <a:latin typeface="Times New Roman" pitchFamily="18" charset="0"/>
                <a:cs typeface="Times New Roman" pitchFamily="18" charset="0"/>
              </a:rPr>
              <a:t>plasmide entraîne </a:t>
            </a:r>
            <a:r>
              <a:rPr lang="fr-FR" dirty="0">
                <a:latin typeface="Times New Roman" pitchFamily="18" charset="0"/>
                <a:cs typeface="Times New Roman" pitchFamily="18" charset="0"/>
              </a:rPr>
              <a:t>l'établissement de nouvelles propriétés métaboliques, une étape </a:t>
            </a:r>
            <a:r>
              <a:rPr lang="fr-FR" dirty="0" smtClean="0">
                <a:latin typeface="Times New Roman" pitchFamily="18" charset="0"/>
                <a:cs typeface="Times New Roman" pitchFamily="18" charset="0"/>
              </a:rPr>
              <a:t>appelée conversion </a:t>
            </a:r>
            <a:r>
              <a:rPr lang="fr-FR" dirty="0">
                <a:latin typeface="Times New Roman" pitchFamily="18" charset="0"/>
                <a:cs typeface="Times New Roman" pitchFamily="18" charset="0"/>
              </a:rPr>
              <a:t>phénotypique du récepteur en cellule </a:t>
            </a:r>
            <a:r>
              <a:rPr lang="fr-FR" dirty="0" err="1">
                <a:latin typeface="Times New Roman" pitchFamily="18" charset="0"/>
                <a:cs typeface="Times New Roman" pitchFamily="18" charset="0"/>
              </a:rPr>
              <a:t>transconjugante</a:t>
            </a:r>
            <a:endParaRPr lang="fr-FR" dirty="0">
              <a:latin typeface="Times New Roman" pitchFamily="18" charset="0"/>
              <a:cs typeface="Times New Roman" pitchFamily="18" charset="0"/>
            </a:endParaRPr>
          </a:p>
        </p:txBody>
      </p:sp>
    </p:spTree>
    <p:extLst>
      <p:ext uri="{BB962C8B-B14F-4D97-AF65-F5344CB8AC3E}">
        <p14:creationId xmlns:p14="http://schemas.microsoft.com/office/powerpoint/2010/main" val="163612145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ppt_x"/>
                                          </p:val>
                                        </p:tav>
                                        <p:tav tm="100000">
                                          <p:val>
                                            <p:strVal val="#ppt_x"/>
                                          </p:val>
                                        </p:tav>
                                      </p:tavLst>
                                    </p:anim>
                                    <p:anim calcmode="lin" valueType="num">
                                      <p:cBhvr additive="base">
                                        <p:cTn id="17"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67"/>
            <a:ext cx="9143999" cy="6857999"/>
          </a:xfrm>
          <a:prstGeom prst="rect">
            <a:avLst/>
          </a:prstGeom>
        </p:spPr>
      </p:pic>
      <p:grpSp>
        <p:nvGrpSpPr>
          <p:cNvPr id="11" name="Groupe 10"/>
          <p:cNvGrpSpPr/>
          <p:nvPr/>
        </p:nvGrpSpPr>
        <p:grpSpPr>
          <a:xfrm>
            <a:off x="2015716" y="110903"/>
            <a:ext cx="5796644" cy="6038427"/>
            <a:chOff x="2015716" y="110903"/>
            <a:chExt cx="5796644" cy="6038427"/>
          </a:xfrm>
        </p:grpSpPr>
        <p:pic>
          <p:nvPicPr>
            <p:cNvPr id="9" name="Imag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716" y="110903"/>
              <a:ext cx="5112568" cy="5761428"/>
            </a:xfrm>
            <a:prstGeom prst="rect">
              <a:avLst/>
            </a:prstGeom>
          </p:spPr>
        </p:pic>
        <p:sp>
          <p:nvSpPr>
            <p:cNvPr id="10" name="ZoneTexte 9"/>
            <p:cNvSpPr txBox="1"/>
            <p:nvPr/>
          </p:nvSpPr>
          <p:spPr>
            <a:xfrm>
              <a:off x="2339752" y="5872331"/>
              <a:ext cx="5472608" cy="276999"/>
            </a:xfrm>
            <a:prstGeom prst="rect">
              <a:avLst/>
            </a:prstGeom>
            <a:noFill/>
          </p:spPr>
          <p:txBody>
            <a:bodyPr wrap="square" rtlCol="0">
              <a:spAutoFit/>
            </a:bodyPr>
            <a:lstStyle/>
            <a:p>
              <a:r>
                <a:rPr lang="fr-FR" sz="1200" dirty="0" smtClean="0">
                  <a:latin typeface="Times New Roman" pitchFamily="18" charset="0"/>
                  <a:cs typeface="Times New Roman" pitchFamily="18" charset="0"/>
                </a:rPr>
                <a:t>Figure  </a:t>
              </a:r>
              <a:r>
                <a:rPr lang="fr-FR" sz="1200" dirty="0">
                  <a:latin typeface="Times New Roman" pitchFamily="18" charset="0"/>
                  <a:cs typeface="Times New Roman" pitchFamily="18" charset="0"/>
                </a:rPr>
                <a:t>:Schéma de </a:t>
              </a:r>
              <a:r>
                <a:rPr lang="fr-FR" sz="1200" dirty="0" smtClean="0">
                  <a:latin typeface="Times New Roman" pitchFamily="18" charset="0"/>
                  <a:cs typeface="Times New Roman" pitchFamily="18" charset="0"/>
                </a:rPr>
                <a:t> </a:t>
              </a:r>
              <a:r>
                <a:rPr lang="fr-FR" sz="1200" dirty="0">
                  <a:latin typeface="Times New Roman" pitchFamily="18" charset="0"/>
                  <a:cs typeface="Times New Roman" pitchFamily="18" charset="0"/>
                </a:rPr>
                <a:t>mécanisme générale </a:t>
              </a:r>
              <a:r>
                <a:rPr lang="fr-FR" sz="1200" dirty="0" smtClean="0">
                  <a:latin typeface="Times New Roman" pitchFamily="18" charset="0"/>
                  <a:cs typeface="Times New Roman" pitchFamily="18" charset="0"/>
                </a:rPr>
                <a:t>de la </a:t>
              </a:r>
              <a:r>
                <a:rPr lang="fr-FR" sz="1200" dirty="0">
                  <a:latin typeface="Times New Roman" pitchFamily="18" charset="0"/>
                  <a:cs typeface="Times New Roman" pitchFamily="18" charset="0"/>
                </a:rPr>
                <a:t>conjugaison  </a:t>
              </a:r>
            </a:p>
          </p:txBody>
        </p:sp>
      </p:grpSp>
    </p:spTree>
    <p:extLst>
      <p:ext uri="{BB962C8B-B14F-4D97-AF65-F5344CB8AC3E}">
        <p14:creationId xmlns:p14="http://schemas.microsoft.com/office/powerpoint/2010/main" val="30094838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31"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p:cTn id="11" dur="750" fill="hold"/>
                                        <p:tgtEl>
                                          <p:spTgt spid="11"/>
                                        </p:tgtEl>
                                        <p:attrNameLst>
                                          <p:attrName>ppt_w</p:attrName>
                                        </p:attrNameLst>
                                      </p:cBhvr>
                                      <p:tavLst>
                                        <p:tav tm="0">
                                          <p:val>
                                            <p:fltVal val="0"/>
                                          </p:val>
                                        </p:tav>
                                        <p:tav tm="100000">
                                          <p:val>
                                            <p:strVal val="#ppt_w"/>
                                          </p:val>
                                        </p:tav>
                                      </p:tavLst>
                                    </p:anim>
                                    <p:anim calcmode="lin" valueType="num">
                                      <p:cBhvr>
                                        <p:cTn id="12" dur="750" fill="hold"/>
                                        <p:tgtEl>
                                          <p:spTgt spid="11"/>
                                        </p:tgtEl>
                                        <p:attrNameLst>
                                          <p:attrName>ppt_h</p:attrName>
                                        </p:attrNameLst>
                                      </p:cBhvr>
                                      <p:tavLst>
                                        <p:tav tm="0">
                                          <p:val>
                                            <p:fltVal val="0"/>
                                          </p:val>
                                        </p:tav>
                                        <p:tav tm="100000">
                                          <p:val>
                                            <p:strVal val="#ppt_h"/>
                                          </p:val>
                                        </p:tav>
                                      </p:tavLst>
                                    </p:anim>
                                    <p:anim calcmode="lin" valueType="num">
                                      <p:cBhvr>
                                        <p:cTn id="13" dur="750" fill="hold"/>
                                        <p:tgtEl>
                                          <p:spTgt spid="11"/>
                                        </p:tgtEl>
                                        <p:attrNameLst>
                                          <p:attrName>style.rotation</p:attrName>
                                        </p:attrNameLst>
                                      </p:cBhvr>
                                      <p:tavLst>
                                        <p:tav tm="0">
                                          <p:val>
                                            <p:fltVal val="90"/>
                                          </p:val>
                                        </p:tav>
                                        <p:tav tm="100000">
                                          <p:val>
                                            <p:fltVal val="0"/>
                                          </p:val>
                                        </p:tav>
                                      </p:tavLst>
                                    </p:anim>
                                    <p:animEffect transition="in" filter="fade">
                                      <p:cBhvr>
                                        <p:cTn id="14" dur="7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4" name="Imag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9143999" cy="6904906"/>
          </a:xfrm>
          <a:prstGeom prst="rect">
            <a:avLst/>
          </a:prstGeom>
        </p:spPr>
      </p:pic>
      <p:pic>
        <p:nvPicPr>
          <p:cNvPr id="6" name="Bacterial Conjugation.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547664" y="1189471"/>
            <a:ext cx="6242050" cy="4525963"/>
          </a:xfrm>
        </p:spPr>
      </p:pic>
    </p:spTree>
    <p:extLst>
      <p:ext uri="{BB962C8B-B14F-4D97-AF65-F5344CB8AC3E}">
        <p14:creationId xmlns:p14="http://schemas.microsoft.com/office/powerpoint/2010/main" val="78156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llipse 4"/>
          <p:cNvSpPr/>
          <p:nvPr/>
        </p:nvSpPr>
        <p:spPr>
          <a:xfrm>
            <a:off x="395536" y="2420888"/>
            <a:ext cx="2376264" cy="2304256"/>
          </a:xfrm>
          <a:prstGeom prst="ellipse">
            <a:avLst/>
          </a:prstGeom>
          <a:solidFill>
            <a:schemeClr val="bg1">
              <a:lumMod val="85000"/>
            </a:schemeClr>
          </a:solidFill>
          <a:scene3d>
            <a:camera prst="orthographicFront"/>
            <a:lightRig rig="threePt" dir="t"/>
          </a:scene3d>
          <a:sp3d>
            <a:bevelT w="1651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Espace réservé du contenu 2"/>
          <p:cNvSpPr>
            <a:spLocks noGrp="1"/>
          </p:cNvSpPr>
          <p:nvPr>
            <p:ph idx="1"/>
          </p:nvPr>
        </p:nvSpPr>
        <p:spPr>
          <a:xfrm>
            <a:off x="575556" y="3068960"/>
            <a:ext cx="2016224" cy="1368152"/>
          </a:xfrm>
        </p:spPr>
        <p:txBody>
          <a:bodyPr/>
          <a:lstStyle/>
          <a:p>
            <a:pPr marL="0" indent="0" algn="ctr">
              <a:buNone/>
            </a:pPr>
            <a:r>
              <a:rPr lang="fr-FR" dirty="0" smtClean="0">
                <a:latin typeface="Baskerville Old Face" pitchFamily="18" charset="0"/>
              </a:rPr>
              <a:t>Plan de Travaille</a:t>
            </a:r>
          </a:p>
        </p:txBody>
      </p:sp>
      <p:sp>
        <p:nvSpPr>
          <p:cNvPr id="7" name="Arc 6"/>
          <p:cNvSpPr/>
          <p:nvPr/>
        </p:nvSpPr>
        <p:spPr>
          <a:xfrm>
            <a:off x="-240050" y="1664804"/>
            <a:ext cx="3647435" cy="3816424"/>
          </a:xfrm>
          <a:prstGeom prst="arc">
            <a:avLst>
              <a:gd name="adj1" fmla="val 16181381"/>
              <a:gd name="adj2" fmla="val 5355341"/>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fr-FR"/>
          </a:p>
        </p:txBody>
      </p:sp>
      <p:sp>
        <p:nvSpPr>
          <p:cNvPr id="8" name="Ellipse 7"/>
          <p:cNvSpPr/>
          <p:nvPr/>
        </p:nvSpPr>
        <p:spPr>
          <a:xfrm>
            <a:off x="1439651" y="1520788"/>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Ellipse 8"/>
          <p:cNvSpPr/>
          <p:nvPr/>
        </p:nvSpPr>
        <p:spPr>
          <a:xfrm>
            <a:off x="1439652" y="5337212"/>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Ellipse 9"/>
          <p:cNvSpPr/>
          <p:nvPr/>
        </p:nvSpPr>
        <p:spPr>
          <a:xfrm>
            <a:off x="2343556" y="1794311"/>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Ellipse 10"/>
          <p:cNvSpPr/>
          <p:nvPr/>
        </p:nvSpPr>
        <p:spPr>
          <a:xfrm>
            <a:off x="2447764" y="4978826"/>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p:cNvSpPr/>
          <p:nvPr/>
        </p:nvSpPr>
        <p:spPr>
          <a:xfrm>
            <a:off x="3041068" y="4392065"/>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p:cNvSpPr/>
          <p:nvPr/>
        </p:nvSpPr>
        <p:spPr>
          <a:xfrm>
            <a:off x="3314900" y="3429000"/>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4" name="Groupe 13"/>
          <p:cNvGrpSpPr/>
          <p:nvPr/>
        </p:nvGrpSpPr>
        <p:grpSpPr>
          <a:xfrm>
            <a:off x="1693204" y="692696"/>
            <a:ext cx="2230724" cy="900100"/>
            <a:chOff x="1693204" y="692696"/>
            <a:chExt cx="2230724" cy="900100"/>
          </a:xfrm>
        </p:grpSpPr>
        <p:cxnSp>
          <p:nvCxnSpPr>
            <p:cNvPr id="15" name="Connecteur droit 14"/>
            <p:cNvCxnSpPr/>
            <p:nvPr/>
          </p:nvCxnSpPr>
          <p:spPr>
            <a:xfrm flipV="1">
              <a:off x="1693204" y="692696"/>
              <a:ext cx="324036" cy="90010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Connecteur droit 15"/>
            <p:cNvCxnSpPr/>
            <p:nvPr/>
          </p:nvCxnSpPr>
          <p:spPr>
            <a:xfrm>
              <a:off x="2017240" y="692696"/>
              <a:ext cx="1906688"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17" name="Ellipse 16"/>
          <p:cNvSpPr/>
          <p:nvPr/>
        </p:nvSpPr>
        <p:spPr>
          <a:xfrm>
            <a:off x="2987824" y="2420888"/>
            <a:ext cx="288032" cy="288032"/>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nvGrpSpPr>
          <p:cNvPr id="18" name="Groupe 17"/>
          <p:cNvGrpSpPr/>
          <p:nvPr/>
        </p:nvGrpSpPr>
        <p:grpSpPr>
          <a:xfrm>
            <a:off x="2601924" y="1664804"/>
            <a:ext cx="1322004" cy="216024"/>
            <a:chOff x="1693204" y="1340768"/>
            <a:chExt cx="1322004" cy="252028"/>
          </a:xfrm>
        </p:grpSpPr>
        <p:cxnSp>
          <p:nvCxnSpPr>
            <p:cNvPr id="19" name="Connecteur droit 18"/>
            <p:cNvCxnSpPr/>
            <p:nvPr/>
          </p:nvCxnSpPr>
          <p:spPr>
            <a:xfrm flipV="1">
              <a:off x="1693204" y="1340768"/>
              <a:ext cx="252028" cy="25202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Connecteur droit 19"/>
            <p:cNvCxnSpPr/>
            <p:nvPr/>
          </p:nvCxnSpPr>
          <p:spPr>
            <a:xfrm>
              <a:off x="1926468" y="1356515"/>
              <a:ext cx="1088740"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21" name="Groupe 20"/>
          <p:cNvGrpSpPr/>
          <p:nvPr/>
        </p:nvGrpSpPr>
        <p:grpSpPr>
          <a:xfrm>
            <a:off x="3262926" y="2312876"/>
            <a:ext cx="1322004" cy="216024"/>
            <a:chOff x="1693204" y="1340768"/>
            <a:chExt cx="1322004" cy="252028"/>
          </a:xfrm>
        </p:grpSpPr>
        <p:cxnSp>
          <p:nvCxnSpPr>
            <p:cNvPr id="22" name="Connecteur droit 21"/>
            <p:cNvCxnSpPr/>
            <p:nvPr/>
          </p:nvCxnSpPr>
          <p:spPr>
            <a:xfrm flipV="1">
              <a:off x="1693204" y="1340768"/>
              <a:ext cx="252028" cy="25202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Connecteur droit 22"/>
            <p:cNvCxnSpPr/>
            <p:nvPr/>
          </p:nvCxnSpPr>
          <p:spPr>
            <a:xfrm>
              <a:off x="1926468" y="1356515"/>
              <a:ext cx="1088740"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cxnSp>
        <p:nvCxnSpPr>
          <p:cNvPr id="24" name="Connecteur droit 23"/>
          <p:cNvCxnSpPr>
            <a:stCxn id="13" idx="6"/>
          </p:cNvCxnSpPr>
          <p:nvPr/>
        </p:nvCxnSpPr>
        <p:spPr>
          <a:xfrm>
            <a:off x="3602932" y="3573016"/>
            <a:ext cx="1296144"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25" name="Groupe 24"/>
          <p:cNvGrpSpPr/>
          <p:nvPr/>
        </p:nvGrpSpPr>
        <p:grpSpPr>
          <a:xfrm>
            <a:off x="1685503" y="5583063"/>
            <a:ext cx="2264932" cy="798265"/>
            <a:chOff x="1685503" y="5583063"/>
            <a:chExt cx="2264932" cy="798265"/>
          </a:xfrm>
        </p:grpSpPr>
        <p:cxnSp>
          <p:nvCxnSpPr>
            <p:cNvPr id="26" name="Connecteur droit 25"/>
            <p:cNvCxnSpPr>
              <a:stCxn id="9" idx="5"/>
            </p:cNvCxnSpPr>
            <p:nvPr/>
          </p:nvCxnSpPr>
          <p:spPr>
            <a:xfrm>
              <a:off x="1685503" y="5583063"/>
              <a:ext cx="331737" cy="798265"/>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Connecteur droit 26"/>
            <p:cNvCxnSpPr/>
            <p:nvPr/>
          </p:nvCxnSpPr>
          <p:spPr>
            <a:xfrm>
              <a:off x="2017240" y="6381328"/>
              <a:ext cx="1933195"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28" name="Groupe 27"/>
          <p:cNvGrpSpPr/>
          <p:nvPr/>
        </p:nvGrpSpPr>
        <p:grpSpPr>
          <a:xfrm>
            <a:off x="3311165" y="4537093"/>
            <a:ext cx="1302321" cy="294209"/>
            <a:chOff x="1685503" y="5583063"/>
            <a:chExt cx="1302321" cy="294209"/>
          </a:xfrm>
        </p:grpSpPr>
        <p:cxnSp>
          <p:nvCxnSpPr>
            <p:cNvPr id="29" name="Connecteur droit 28"/>
            <p:cNvCxnSpPr/>
            <p:nvPr/>
          </p:nvCxnSpPr>
          <p:spPr>
            <a:xfrm>
              <a:off x="1685503" y="5583063"/>
              <a:ext cx="240965" cy="2942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necteur droit 29"/>
            <p:cNvCxnSpPr/>
            <p:nvPr/>
          </p:nvCxnSpPr>
          <p:spPr>
            <a:xfrm>
              <a:off x="1907704" y="5877272"/>
              <a:ext cx="1080120"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grpSp>
        <p:nvGrpSpPr>
          <p:cNvPr id="31" name="Groupe 30"/>
          <p:cNvGrpSpPr/>
          <p:nvPr/>
        </p:nvGrpSpPr>
        <p:grpSpPr>
          <a:xfrm>
            <a:off x="2677939" y="5229200"/>
            <a:ext cx="1302321" cy="294209"/>
            <a:chOff x="1685503" y="5583063"/>
            <a:chExt cx="1302321" cy="294209"/>
          </a:xfrm>
        </p:grpSpPr>
        <p:cxnSp>
          <p:nvCxnSpPr>
            <p:cNvPr id="32" name="Connecteur droit 31"/>
            <p:cNvCxnSpPr/>
            <p:nvPr/>
          </p:nvCxnSpPr>
          <p:spPr>
            <a:xfrm>
              <a:off x="1685503" y="5583063"/>
              <a:ext cx="240965" cy="294209"/>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Connecteur droit 32"/>
            <p:cNvCxnSpPr/>
            <p:nvPr/>
          </p:nvCxnSpPr>
          <p:spPr>
            <a:xfrm>
              <a:off x="1907704" y="5877272"/>
              <a:ext cx="1080120" cy="0"/>
            </a:xfrm>
            <a:prstGeom prst="line">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
        <p:nvSpPr>
          <p:cNvPr id="34" name="Rectangle à coins arrondis 33"/>
          <p:cNvSpPr/>
          <p:nvPr/>
        </p:nvSpPr>
        <p:spPr>
          <a:xfrm>
            <a:off x="4040560" y="6103663"/>
            <a:ext cx="3096344" cy="555330"/>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CONCLUSION</a:t>
            </a:r>
            <a:r>
              <a:rPr lang="fr-FR" b="1" dirty="0" smtClean="0"/>
              <a:t> </a:t>
            </a:r>
            <a:endParaRPr lang="fr-FR" b="1" dirty="0"/>
          </a:p>
        </p:txBody>
      </p:sp>
      <p:sp>
        <p:nvSpPr>
          <p:cNvPr id="35" name="Rectangle à coins arrondis 34"/>
          <p:cNvSpPr/>
          <p:nvPr/>
        </p:nvSpPr>
        <p:spPr>
          <a:xfrm>
            <a:off x="4150358" y="1268760"/>
            <a:ext cx="3589994" cy="649463"/>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HISTORIQUE</a:t>
            </a:r>
            <a:r>
              <a:rPr lang="fr-FR" sz="2400" dirty="0" smtClean="0">
                <a:latin typeface="Baskerville Old Face" pitchFamily="18" charset="0"/>
              </a:rPr>
              <a:t>  </a:t>
            </a:r>
            <a:endParaRPr lang="fr-FR" sz="2400" dirty="0">
              <a:latin typeface="Baskerville Old Face" pitchFamily="18" charset="0"/>
            </a:endParaRPr>
          </a:p>
        </p:txBody>
      </p:sp>
      <p:sp>
        <p:nvSpPr>
          <p:cNvPr id="36" name="Rectangle à coins arrondis 35"/>
          <p:cNvSpPr/>
          <p:nvPr/>
        </p:nvSpPr>
        <p:spPr>
          <a:xfrm>
            <a:off x="4211960" y="415031"/>
            <a:ext cx="3240360" cy="555330"/>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INTRODUCTION</a:t>
            </a:r>
            <a:endParaRPr lang="fr-FR" sz="2800" b="1" dirty="0">
              <a:latin typeface="Times New Roman" pitchFamily="18" charset="0"/>
              <a:cs typeface="Times New Roman" pitchFamily="18" charset="0"/>
            </a:endParaRPr>
          </a:p>
        </p:txBody>
      </p:sp>
      <p:sp>
        <p:nvSpPr>
          <p:cNvPr id="37" name="Rectangle à coins arrondis 36"/>
          <p:cNvSpPr/>
          <p:nvPr/>
        </p:nvSpPr>
        <p:spPr>
          <a:xfrm>
            <a:off x="4694808" y="2107598"/>
            <a:ext cx="3837632" cy="745337"/>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LES DÉFINITION</a:t>
            </a:r>
            <a:r>
              <a:rPr lang="fr-FR" sz="2400" dirty="0" smtClean="0">
                <a:latin typeface="Baskerville Old Face" pitchFamily="18" charset="0"/>
              </a:rPr>
              <a:t> </a:t>
            </a:r>
            <a:endParaRPr lang="fr-FR" sz="2400" dirty="0">
              <a:latin typeface="Baskerville Old Face" pitchFamily="18" charset="0"/>
            </a:endParaRPr>
          </a:p>
        </p:txBody>
      </p:sp>
      <p:sp>
        <p:nvSpPr>
          <p:cNvPr id="38" name="Rectangle à coins arrondis 37"/>
          <p:cNvSpPr/>
          <p:nvPr/>
        </p:nvSpPr>
        <p:spPr>
          <a:xfrm>
            <a:off x="4671864" y="4392065"/>
            <a:ext cx="3860576" cy="716902"/>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LES MÉCANISME</a:t>
            </a:r>
            <a:endParaRPr lang="fr-FR" sz="2800" b="1" dirty="0">
              <a:latin typeface="Times New Roman" pitchFamily="18" charset="0"/>
              <a:cs typeface="Times New Roman" pitchFamily="18" charset="0"/>
            </a:endParaRPr>
          </a:p>
        </p:txBody>
      </p:sp>
      <p:sp>
        <p:nvSpPr>
          <p:cNvPr id="39" name="Rectangle à coins arrondis 38"/>
          <p:cNvSpPr/>
          <p:nvPr/>
        </p:nvSpPr>
        <p:spPr>
          <a:xfrm>
            <a:off x="4150358" y="5245744"/>
            <a:ext cx="3096344" cy="555330"/>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dirty="0">
                <a:latin typeface="Baskerville Old Face" pitchFamily="18" charset="0"/>
              </a:rPr>
              <a:t> L'IMPORTANCE</a:t>
            </a:r>
          </a:p>
        </p:txBody>
      </p:sp>
      <p:sp>
        <p:nvSpPr>
          <p:cNvPr id="40" name="ZoneTexte 39"/>
          <p:cNvSpPr txBox="1"/>
          <p:nvPr/>
        </p:nvSpPr>
        <p:spPr>
          <a:xfrm>
            <a:off x="395536" y="415031"/>
            <a:ext cx="1332148" cy="523220"/>
          </a:xfrm>
          <a:prstGeom prst="rect">
            <a:avLst/>
          </a:prstGeom>
          <a:noFill/>
        </p:spPr>
        <p:txBody>
          <a:bodyPr wrap="square" rtlCol="0">
            <a:spAutoFit/>
          </a:bodyPr>
          <a:lstStyle/>
          <a:p>
            <a:endParaRPr lang="fr-FR" sz="2800" dirty="0">
              <a:latin typeface="Baskerville Old Face" pitchFamily="18" charset="0"/>
            </a:endParaRPr>
          </a:p>
        </p:txBody>
      </p:sp>
      <p:sp>
        <p:nvSpPr>
          <p:cNvPr id="41" name="Rectangle à coins arrondis 40"/>
          <p:cNvSpPr/>
          <p:nvPr/>
        </p:nvSpPr>
        <p:spPr>
          <a:xfrm>
            <a:off x="4966060" y="3259726"/>
            <a:ext cx="4070436" cy="745337"/>
          </a:xfrm>
          <a:prstGeom prst="roundRect">
            <a:avLst>
              <a:gd name="adj" fmla="val 50000"/>
            </a:avLst>
          </a:prstGeom>
          <a:solidFill>
            <a:schemeClr val="bg1">
              <a:lumMod val="75000"/>
            </a:schemeClr>
          </a:solidFill>
          <a:ln>
            <a:solidFill>
              <a:schemeClr val="tx1"/>
            </a:solidFill>
          </a:ln>
          <a:scene3d>
            <a:camera prst="orthographicFront"/>
            <a:lightRig rig="threePt" dir="t"/>
          </a:scene3d>
          <a:sp3d>
            <a:bevelT w="101600" prst="slop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800" b="1" dirty="0" smtClean="0">
                <a:latin typeface="Times New Roman" pitchFamily="18" charset="0"/>
                <a:cs typeface="Times New Roman" pitchFamily="18" charset="0"/>
              </a:rPr>
              <a:t>TYPES DES PILUS</a:t>
            </a:r>
            <a:endParaRPr lang="fr-FR" sz="2800" b="1" dirty="0">
              <a:latin typeface="Times New Roman" pitchFamily="18" charset="0"/>
              <a:cs typeface="Times New Roman" pitchFamily="18" charset="0"/>
            </a:endParaRPr>
          </a:p>
        </p:txBody>
      </p:sp>
    </p:spTree>
    <p:extLst>
      <p:ext uri="{BB962C8B-B14F-4D97-AF65-F5344CB8AC3E}">
        <p14:creationId xmlns:p14="http://schemas.microsoft.com/office/powerpoint/2010/main" val="15027222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ircle(in)">
                                      <p:cBhvr>
                                        <p:cTn id="10" dur="2000"/>
                                        <p:tgtEl>
                                          <p:spTgt spid="5"/>
                                        </p:tgtEl>
                                      </p:cBhvr>
                                    </p:animEffect>
                                  </p:childTnLst>
                                </p:cTn>
                              </p:par>
                            </p:childTnLst>
                          </p:cTn>
                        </p:par>
                        <p:par>
                          <p:cTn id="11" fill="hold">
                            <p:stCondLst>
                              <p:cond delay="2000"/>
                            </p:stCondLst>
                            <p:childTnLst>
                              <p:par>
                                <p:cTn id="12" presetID="22" presetClass="entr" presetSubtype="4"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wipe(down)">
                                      <p:cBhvr>
                                        <p:cTn id="14" dur="500"/>
                                        <p:tgtEl>
                                          <p:spTgt spid="7"/>
                                        </p:tgtEl>
                                      </p:cBhvr>
                                    </p:animEffect>
                                  </p:childTnLst>
                                </p:cTn>
                              </p:par>
                            </p:childTnLst>
                          </p:cTn>
                        </p:par>
                        <p:par>
                          <p:cTn id="15" fill="hold">
                            <p:stCondLst>
                              <p:cond delay="25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childTnLst>
                          </p:cTn>
                        </p:par>
                        <p:par>
                          <p:cTn id="21" fill="hold">
                            <p:stCondLst>
                              <p:cond delay="3000"/>
                            </p:stCondLst>
                            <p:childTnLst>
                              <p:par>
                                <p:cTn id="22" presetID="22" presetClass="entr" presetSubtype="4" fill="hold"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wipe(down)">
                                      <p:cBhvr>
                                        <p:cTn id="24" dur="500"/>
                                        <p:tgtEl>
                                          <p:spTgt spid="14"/>
                                        </p:tgtEl>
                                      </p:cBhvr>
                                    </p:animEffect>
                                  </p:childTnLst>
                                </p:cTn>
                              </p:par>
                            </p:childTnLst>
                          </p:cTn>
                        </p:par>
                        <p:par>
                          <p:cTn id="25" fill="hold">
                            <p:stCondLst>
                              <p:cond delay="3500"/>
                            </p:stCondLst>
                            <p:childTnLst>
                              <p:par>
                                <p:cTn id="26" presetID="22" presetClass="entr" presetSubtype="8" fill="hold" grpId="0" nodeType="after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left)">
                                      <p:cBhvr>
                                        <p:cTn id="28" dur="1000"/>
                                        <p:tgtEl>
                                          <p:spTgt spid="36"/>
                                        </p:tgtEl>
                                      </p:cBhvr>
                                    </p:animEffect>
                                  </p:childTnLst>
                                </p:cTn>
                              </p:par>
                            </p:childTnLst>
                          </p:cTn>
                        </p:par>
                        <p:par>
                          <p:cTn id="29" fill="hold">
                            <p:stCondLst>
                              <p:cond delay="4500"/>
                            </p:stCondLst>
                            <p:childTnLst>
                              <p:par>
                                <p:cTn id="30" presetID="53" presetClass="entr" presetSubtype="16"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5000"/>
                            </p:stCondLst>
                            <p:childTnLst>
                              <p:par>
                                <p:cTn id="36" presetID="22" presetClass="entr" presetSubtype="8"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left)">
                                      <p:cBhvr>
                                        <p:cTn id="38" dur="500"/>
                                        <p:tgtEl>
                                          <p:spTgt spid="18"/>
                                        </p:tgtEl>
                                      </p:cBhvr>
                                    </p:animEffect>
                                  </p:childTnLst>
                                </p:cTn>
                              </p:par>
                            </p:childTnLst>
                          </p:cTn>
                        </p:par>
                        <p:par>
                          <p:cTn id="39" fill="hold">
                            <p:stCondLst>
                              <p:cond delay="5500"/>
                            </p:stCondLst>
                            <p:childTnLst>
                              <p:par>
                                <p:cTn id="40" presetID="22" presetClass="entr" presetSubtype="8" fill="hold" grpId="0" nodeType="after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wipe(left)">
                                      <p:cBhvr>
                                        <p:cTn id="42" dur="1000"/>
                                        <p:tgtEl>
                                          <p:spTgt spid="35"/>
                                        </p:tgtEl>
                                      </p:cBhvr>
                                    </p:animEffect>
                                  </p:childTnLst>
                                </p:cTn>
                              </p:par>
                            </p:childTnLst>
                          </p:cTn>
                        </p:par>
                        <p:par>
                          <p:cTn id="43" fill="hold">
                            <p:stCondLst>
                              <p:cond delay="6500"/>
                            </p:stCondLst>
                            <p:childTnLst>
                              <p:par>
                                <p:cTn id="44" presetID="53" presetClass="entr" presetSubtype="16" fill="hold" grpId="0" nodeType="afterEffect">
                                  <p:stCondLst>
                                    <p:cond delay="0"/>
                                  </p:stCondLst>
                                  <p:childTnLst>
                                    <p:set>
                                      <p:cBhvr>
                                        <p:cTn id="45" dur="1" fill="hold">
                                          <p:stCondLst>
                                            <p:cond delay="0"/>
                                          </p:stCondLst>
                                        </p:cTn>
                                        <p:tgtEl>
                                          <p:spTgt spid="17"/>
                                        </p:tgtEl>
                                        <p:attrNameLst>
                                          <p:attrName>style.visibility</p:attrName>
                                        </p:attrNameLst>
                                      </p:cBhvr>
                                      <p:to>
                                        <p:strVal val="visible"/>
                                      </p:to>
                                    </p:set>
                                    <p:anim calcmode="lin" valueType="num">
                                      <p:cBhvr>
                                        <p:cTn id="46" dur="500" fill="hold"/>
                                        <p:tgtEl>
                                          <p:spTgt spid="17"/>
                                        </p:tgtEl>
                                        <p:attrNameLst>
                                          <p:attrName>ppt_w</p:attrName>
                                        </p:attrNameLst>
                                      </p:cBhvr>
                                      <p:tavLst>
                                        <p:tav tm="0">
                                          <p:val>
                                            <p:fltVal val="0"/>
                                          </p:val>
                                        </p:tav>
                                        <p:tav tm="100000">
                                          <p:val>
                                            <p:strVal val="#ppt_w"/>
                                          </p:val>
                                        </p:tav>
                                      </p:tavLst>
                                    </p:anim>
                                    <p:anim calcmode="lin" valueType="num">
                                      <p:cBhvr>
                                        <p:cTn id="47" dur="500" fill="hold"/>
                                        <p:tgtEl>
                                          <p:spTgt spid="17"/>
                                        </p:tgtEl>
                                        <p:attrNameLst>
                                          <p:attrName>ppt_h</p:attrName>
                                        </p:attrNameLst>
                                      </p:cBhvr>
                                      <p:tavLst>
                                        <p:tav tm="0">
                                          <p:val>
                                            <p:fltVal val="0"/>
                                          </p:val>
                                        </p:tav>
                                        <p:tav tm="100000">
                                          <p:val>
                                            <p:strVal val="#ppt_h"/>
                                          </p:val>
                                        </p:tav>
                                      </p:tavLst>
                                    </p:anim>
                                    <p:animEffect transition="in" filter="fade">
                                      <p:cBhvr>
                                        <p:cTn id="48" dur="500"/>
                                        <p:tgtEl>
                                          <p:spTgt spid="17"/>
                                        </p:tgtEl>
                                      </p:cBhvr>
                                    </p:animEffect>
                                  </p:childTnLst>
                                </p:cTn>
                              </p:par>
                            </p:childTnLst>
                          </p:cTn>
                        </p:par>
                        <p:par>
                          <p:cTn id="49" fill="hold">
                            <p:stCondLst>
                              <p:cond delay="7000"/>
                            </p:stCondLst>
                            <p:childTnLst>
                              <p:par>
                                <p:cTn id="50" presetID="22" presetClass="entr" presetSubtype="8" fill="hold" nodeType="after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wipe(left)">
                                      <p:cBhvr>
                                        <p:cTn id="52" dur="500"/>
                                        <p:tgtEl>
                                          <p:spTgt spid="21"/>
                                        </p:tgtEl>
                                      </p:cBhvr>
                                    </p:animEffect>
                                  </p:childTnLst>
                                </p:cTn>
                              </p:par>
                            </p:childTnLst>
                          </p:cTn>
                        </p:par>
                        <p:par>
                          <p:cTn id="53" fill="hold">
                            <p:stCondLst>
                              <p:cond delay="7500"/>
                            </p:stCondLst>
                            <p:childTnLst>
                              <p:par>
                                <p:cTn id="54" presetID="22" presetClass="entr" presetSubtype="8" fill="hold" grpId="0" nodeType="afterEffect">
                                  <p:stCondLst>
                                    <p:cond delay="0"/>
                                  </p:stCondLst>
                                  <p:childTnLst>
                                    <p:set>
                                      <p:cBhvr>
                                        <p:cTn id="55" dur="1" fill="hold">
                                          <p:stCondLst>
                                            <p:cond delay="0"/>
                                          </p:stCondLst>
                                        </p:cTn>
                                        <p:tgtEl>
                                          <p:spTgt spid="37"/>
                                        </p:tgtEl>
                                        <p:attrNameLst>
                                          <p:attrName>style.visibility</p:attrName>
                                        </p:attrNameLst>
                                      </p:cBhvr>
                                      <p:to>
                                        <p:strVal val="visible"/>
                                      </p:to>
                                    </p:set>
                                    <p:animEffect transition="in" filter="wipe(left)">
                                      <p:cBhvr>
                                        <p:cTn id="56" dur="1000"/>
                                        <p:tgtEl>
                                          <p:spTgt spid="37"/>
                                        </p:tgtEl>
                                      </p:cBhvr>
                                    </p:animEffect>
                                  </p:childTnLst>
                                </p:cTn>
                              </p:par>
                            </p:childTnLst>
                          </p:cTn>
                        </p:par>
                        <p:par>
                          <p:cTn id="57" fill="hold">
                            <p:stCondLst>
                              <p:cond delay="8500"/>
                            </p:stCondLst>
                            <p:childTnLst>
                              <p:par>
                                <p:cTn id="58" presetID="53" presetClass="entr" presetSubtype="16" fill="hold" grpId="0" nodeType="afterEffect">
                                  <p:stCondLst>
                                    <p:cond delay="0"/>
                                  </p:stCondLst>
                                  <p:childTnLst>
                                    <p:set>
                                      <p:cBhvr>
                                        <p:cTn id="59" dur="1" fill="hold">
                                          <p:stCondLst>
                                            <p:cond delay="0"/>
                                          </p:stCondLst>
                                        </p:cTn>
                                        <p:tgtEl>
                                          <p:spTgt spid="13"/>
                                        </p:tgtEl>
                                        <p:attrNameLst>
                                          <p:attrName>style.visibility</p:attrName>
                                        </p:attrNameLst>
                                      </p:cBhvr>
                                      <p:to>
                                        <p:strVal val="visible"/>
                                      </p:to>
                                    </p:set>
                                    <p:anim calcmode="lin" valueType="num">
                                      <p:cBhvr>
                                        <p:cTn id="60" dur="500" fill="hold"/>
                                        <p:tgtEl>
                                          <p:spTgt spid="13"/>
                                        </p:tgtEl>
                                        <p:attrNameLst>
                                          <p:attrName>ppt_w</p:attrName>
                                        </p:attrNameLst>
                                      </p:cBhvr>
                                      <p:tavLst>
                                        <p:tav tm="0">
                                          <p:val>
                                            <p:fltVal val="0"/>
                                          </p:val>
                                        </p:tav>
                                        <p:tav tm="100000">
                                          <p:val>
                                            <p:strVal val="#ppt_w"/>
                                          </p:val>
                                        </p:tav>
                                      </p:tavLst>
                                    </p:anim>
                                    <p:anim calcmode="lin" valueType="num">
                                      <p:cBhvr>
                                        <p:cTn id="61" dur="500" fill="hold"/>
                                        <p:tgtEl>
                                          <p:spTgt spid="13"/>
                                        </p:tgtEl>
                                        <p:attrNameLst>
                                          <p:attrName>ppt_h</p:attrName>
                                        </p:attrNameLst>
                                      </p:cBhvr>
                                      <p:tavLst>
                                        <p:tav tm="0">
                                          <p:val>
                                            <p:fltVal val="0"/>
                                          </p:val>
                                        </p:tav>
                                        <p:tav tm="100000">
                                          <p:val>
                                            <p:strVal val="#ppt_h"/>
                                          </p:val>
                                        </p:tav>
                                      </p:tavLst>
                                    </p:anim>
                                    <p:animEffect transition="in" filter="fade">
                                      <p:cBhvr>
                                        <p:cTn id="62" dur="500"/>
                                        <p:tgtEl>
                                          <p:spTgt spid="13"/>
                                        </p:tgtEl>
                                      </p:cBhvr>
                                    </p:animEffect>
                                  </p:childTnLst>
                                </p:cTn>
                              </p:par>
                            </p:childTnLst>
                          </p:cTn>
                        </p:par>
                        <p:par>
                          <p:cTn id="63" fill="hold">
                            <p:stCondLst>
                              <p:cond delay="9000"/>
                            </p:stCondLst>
                            <p:childTnLst>
                              <p:par>
                                <p:cTn id="64" presetID="22" presetClass="entr" presetSubtype="8" fill="hold" nodeType="after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wipe(left)">
                                      <p:cBhvr>
                                        <p:cTn id="66" dur="500"/>
                                        <p:tgtEl>
                                          <p:spTgt spid="24"/>
                                        </p:tgtEl>
                                      </p:cBhvr>
                                    </p:animEffect>
                                  </p:childTnLst>
                                </p:cTn>
                              </p:par>
                            </p:childTnLst>
                          </p:cTn>
                        </p:par>
                        <p:par>
                          <p:cTn id="67" fill="hold">
                            <p:stCondLst>
                              <p:cond delay="9500"/>
                            </p:stCondLst>
                            <p:childTnLst>
                              <p:par>
                                <p:cTn id="68" presetID="22" presetClass="entr" presetSubtype="8" fill="hold" grpId="0" nodeType="after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left)">
                                      <p:cBhvr>
                                        <p:cTn id="70" dur="1250"/>
                                        <p:tgtEl>
                                          <p:spTgt spid="41"/>
                                        </p:tgtEl>
                                      </p:cBhvr>
                                    </p:animEffect>
                                  </p:childTnLst>
                                </p:cTn>
                              </p:par>
                            </p:childTnLst>
                          </p:cTn>
                        </p:par>
                        <p:par>
                          <p:cTn id="71" fill="hold">
                            <p:stCondLst>
                              <p:cond delay="10750"/>
                            </p:stCondLst>
                            <p:childTnLst>
                              <p:par>
                                <p:cTn id="72" presetID="53" presetClass="entr" presetSubtype="16" fill="hold" grpId="0" nodeType="afterEffect">
                                  <p:stCondLst>
                                    <p:cond delay="0"/>
                                  </p:stCondLst>
                                  <p:childTnLst>
                                    <p:set>
                                      <p:cBhvr>
                                        <p:cTn id="73" dur="1" fill="hold">
                                          <p:stCondLst>
                                            <p:cond delay="0"/>
                                          </p:stCondLst>
                                        </p:cTn>
                                        <p:tgtEl>
                                          <p:spTgt spid="12"/>
                                        </p:tgtEl>
                                        <p:attrNameLst>
                                          <p:attrName>style.visibility</p:attrName>
                                        </p:attrNameLst>
                                      </p:cBhvr>
                                      <p:to>
                                        <p:strVal val="visible"/>
                                      </p:to>
                                    </p:set>
                                    <p:anim calcmode="lin" valueType="num">
                                      <p:cBhvr>
                                        <p:cTn id="74" dur="500" fill="hold"/>
                                        <p:tgtEl>
                                          <p:spTgt spid="12"/>
                                        </p:tgtEl>
                                        <p:attrNameLst>
                                          <p:attrName>ppt_w</p:attrName>
                                        </p:attrNameLst>
                                      </p:cBhvr>
                                      <p:tavLst>
                                        <p:tav tm="0">
                                          <p:val>
                                            <p:fltVal val="0"/>
                                          </p:val>
                                        </p:tav>
                                        <p:tav tm="100000">
                                          <p:val>
                                            <p:strVal val="#ppt_w"/>
                                          </p:val>
                                        </p:tav>
                                      </p:tavLst>
                                    </p:anim>
                                    <p:anim calcmode="lin" valueType="num">
                                      <p:cBhvr>
                                        <p:cTn id="75" dur="500" fill="hold"/>
                                        <p:tgtEl>
                                          <p:spTgt spid="12"/>
                                        </p:tgtEl>
                                        <p:attrNameLst>
                                          <p:attrName>ppt_h</p:attrName>
                                        </p:attrNameLst>
                                      </p:cBhvr>
                                      <p:tavLst>
                                        <p:tav tm="0">
                                          <p:val>
                                            <p:fltVal val="0"/>
                                          </p:val>
                                        </p:tav>
                                        <p:tav tm="100000">
                                          <p:val>
                                            <p:strVal val="#ppt_h"/>
                                          </p:val>
                                        </p:tav>
                                      </p:tavLst>
                                    </p:anim>
                                    <p:animEffect transition="in" filter="fade">
                                      <p:cBhvr>
                                        <p:cTn id="76" dur="500"/>
                                        <p:tgtEl>
                                          <p:spTgt spid="12"/>
                                        </p:tgtEl>
                                      </p:cBhvr>
                                    </p:animEffect>
                                  </p:childTnLst>
                                </p:cTn>
                              </p:par>
                            </p:childTnLst>
                          </p:cTn>
                        </p:par>
                        <p:par>
                          <p:cTn id="77" fill="hold">
                            <p:stCondLst>
                              <p:cond delay="11250"/>
                            </p:stCondLst>
                            <p:childTnLst>
                              <p:par>
                                <p:cTn id="78" presetID="22" presetClass="entr" presetSubtype="8" fill="hold" nodeType="afterEffect">
                                  <p:stCondLst>
                                    <p:cond delay="0"/>
                                  </p:stCondLst>
                                  <p:childTnLst>
                                    <p:set>
                                      <p:cBhvr>
                                        <p:cTn id="79" dur="1" fill="hold">
                                          <p:stCondLst>
                                            <p:cond delay="0"/>
                                          </p:stCondLst>
                                        </p:cTn>
                                        <p:tgtEl>
                                          <p:spTgt spid="28"/>
                                        </p:tgtEl>
                                        <p:attrNameLst>
                                          <p:attrName>style.visibility</p:attrName>
                                        </p:attrNameLst>
                                      </p:cBhvr>
                                      <p:to>
                                        <p:strVal val="visible"/>
                                      </p:to>
                                    </p:set>
                                    <p:animEffect transition="in" filter="wipe(left)">
                                      <p:cBhvr>
                                        <p:cTn id="80" dur="500"/>
                                        <p:tgtEl>
                                          <p:spTgt spid="28"/>
                                        </p:tgtEl>
                                      </p:cBhvr>
                                    </p:animEffect>
                                  </p:childTnLst>
                                </p:cTn>
                              </p:par>
                            </p:childTnLst>
                          </p:cTn>
                        </p:par>
                        <p:par>
                          <p:cTn id="81" fill="hold">
                            <p:stCondLst>
                              <p:cond delay="11750"/>
                            </p:stCondLst>
                            <p:childTnLst>
                              <p:par>
                                <p:cTn id="82" presetID="22" presetClass="entr" presetSubtype="8" fill="hold" grpId="0" nodeType="afterEffect">
                                  <p:stCondLst>
                                    <p:cond delay="0"/>
                                  </p:stCondLst>
                                  <p:childTnLst>
                                    <p:set>
                                      <p:cBhvr>
                                        <p:cTn id="83" dur="1" fill="hold">
                                          <p:stCondLst>
                                            <p:cond delay="0"/>
                                          </p:stCondLst>
                                        </p:cTn>
                                        <p:tgtEl>
                                          <p:spTgt spid="38"/>
                                        </p:tgtEl>
                                        <p:attrNameLst>
                                          <p:attrName>style.visibility</p:attrName>
                                        </p:attrNameLst>
                                      </p:cBhvr>
                                      <p:to>
                                        <p:strVal val="visible"/>
                                      </p:to>
                                    </p:set>
                                    <p:animEffect transition="in" filter="wipe(left)">
                                      <p:cBhvr>
                                        <p:cTn id="84" dur="1500"/>
                                        <p:tgtEl>
                                          <p:spTgt spid="38"/>
                                        </p:tgtEl>
                                      </p:cBhvr>
                                    </p:animEffect>
                                  </p:childTnLst>
                                </p:cTn>
                              </p:par>
                            </p:childTnLst>
                          </p:cTn>
                        </p:par>
                        <p:par>
                          <p:cTn id="85" fill="hold">
                            <p:stCondLst>
                              <p:cond delay="13250"/>
                            </p:stCondLst>
                            <p:childTnLst>
                              <p:par>
                                <p:cTn id="86" presetID="53" presetClass="entr" presetSubtype="16" fill="hold" grpId="0" nodeType="afterEffect">
                                  <p:stCondLst>
                                    <p:cond delay="0"/>
                                  </p:stCondLst>
                                  <p:childTnLst>
                                    <p:set>
                                      <p:cBhvr>
                                        <p:cTn id="87" dur="1" fill="hold">
                                          <p:stCondLst>
                                            <p:cond delay="0"/>
                                          </p:stCondLst>
                                        </p:cTn>
                                        <p:tgtEl>
                                          <p:spTgt spid="11"/>
                                        </p:tgtEl>
                                        <p:attrNameLst>
                                          <p:attrName>style.visibility</p:attrName>
                                        </p:attrNameLst>
                                      </p:cBhvr>
                                      <p:to>
                                        <p:strVal val="visible"/>
                                      </p:to>
                                    </p:set>
                                    <p:anim calcmode="lin" valueType="num">
                                      <p:cBhvr>
                                        <p:cTn id="88" dur="500" fill="hold"/>
                                        <p:tgtEl>
                                          <p:spTgt spid="11"/>
                                        </p:tgtEl>
                                        <p:attrNameLst>
                                          <p:attrName>ppt_w</p:attrName>
                                        </p:attrNameLst>
                                      </p:cBhvr>
                                      <p:tavLst>
                                        <p:tav tm="0">
                                          <p:val>
                                            <p:fltVal val="0"/>
                                          </p:val>
                                        </p:tav>
                                        <p:tav tm="100000">
                                          <p:val>
                                            <p:strVal val="#ppt_w"/>
                                          </p:val>
                                        </p:tav>
                                      </p:tavLst>
                                    </p:anim>
                                    <p:anim calcmode="lin" valueType="num">
                                      <p:cBhvr>
                                        <p:cTn id="89" dur="500" fill="hold"/>
                                        <p:tgtEl>
                                          <p:spTgt spid="11"/>
                                        </p:tgtEl>
                                        <p:attrNameLst>
                                          <p:attrName>ppt_h</p:attrName>
                                        </p:attrNameLst>
                                      </p:cBhvr>
                                      <p:tavLst>
                                        <p:tav tm="0">
                                          <p:val>
                                            <p:fltVal val="0"/>
                                          </p:val>
                                        </p:tav>
                                        <p:tav tm="100000">
                                          <p:val>
                                            <p:strVal val="#ppt_h"/>
                                          </p:val>
                                        </p:tav>
                                      </p:tavLst>
                                    </p:anim>
                                    <p:animEffect transition="in" filter="fade">
                                      <p:cBhvr>
                                        <p:cTn id="90" dur="500"/>
                                        <p:tgtEl>
                                          <p:spTgt spid="11"/>
                                        </p:tgtEl>
                                      </p:cBhvr>
                                    </p:animEffect>
                                  </p:childTnLst>
                                </p:cTn>
                              </p:par>
                            </p:childTnLst>
                          </p:cTn>
                        </p:par>
                        <p:par>
                          <p:cTn id="91" fill="hold">
                            <p:stCondLst>
                              <p:cond delay="13750"/>
                            </p:stCondLst>
                            <p:childTnLst>
                              <p:par>
                                <p:cTn id="92" presetID="22" presetClass="entr" presetSubtype="8" fill="hold" nodeType="afterEffect">
                                  <p:stCondLst>
                                    <p:cond delay="0"/>
                                  </p:stCondLst>
                                  <p:childTnLst>
                                    <p:set>
                                      <p:cBhvr>
                                        <p:cTn id="93" dur="1" fill="hold">
                                          <p:stCondLst>
                                            <p:cond delay="0"/>
                                          </p:stCondLst>
                                        </p:cTn>
                                        <p:tgtEl>
                                          <p:spTgt spid="31"/>
                                        </p:tgtEl>
                                        <p:attrNameLst>
                                          <p:attrName>style.visibility</p:attrName>
                                        </p:attrNameLst>
                                      </p:cBhvr>
                                      <p:to>
                                        <p:strVal val="visible"/>
                                      </p:to>
                                    </p:set>
                                    <p:animEffect transition="in" filter="wipe(left)">
                                      <p:cBhvr>
                                        <p:cTn id="94" dur="500"/>
                                        <p:tgtEl>
                                          <p:spTgt spid="31"/>
                                        </p:tgtEl>
                                      </p:cBhvr>
                                    </p:animEffect>
                                  </p:childTnLst>
                                </p:cTn>
                              </p:par>
                            </p:childTnLst>
                          </p:cTn>
                        </p:par>
                        <p:par>
                          <p:cTn id="95" fill="hold">
                            <p:stCondLst>
                              <p:cond delay="14250"/>
                            </p:stCondLst>
                            <p:childTnLst>
                              <p:par>
                                <p:cTn id="96" presetID="22" presetClass="entr" presetSubtype="8" fill="hold" grpId="0" nodeType="afterEffect">
                                  <p:stCondLst>
                                    <p:cond delay="0"/>
                                  </p:stCondLst>
                                  <p:childTnLst>
                                    <p:set>
                                      <p:cBhvr>
                                        <p:cTn id="97" dur="1" fill="hold">
                                          <p:stCondLst>
                                            <p:cond delay="0"/>
                                          </p:stCondLst>
                                        </p:cTn>
                                        <p:tgtEl>
                                          <p:spTgt spid="39"/>
                                        </p:tgtEl>
                                        <p:attrNameLst>
                                          <p:attrName>style.visibility</p:attrName>
                                        </p:attrNameLst>
                                      </p:cBhvr>
                                      <p:to>
                                        <p:strVal val="visible"/>
                                      </p:to>
                                    </p:set>
                                    <p:animEffect transition="in" filter="wipe(left)">
                                      <p:cBhvr>
                                        <p:cTn id="98" dur="1000"/>
                                        <p:tgtEl>
                                          <p:spTgt spid="39"/>
                                        </p:tgtEl>
                                      </p:cBhvr>
                                    </p:animEffect>
                                  </p:childTnLst>
                                </p:cTn>
                              </p:par>
                            </p:childTnLst>
                          </p:cTn>
                        </p:par>
                        <p:par>
                          <p:cTn id="99" fill="hold">
                            <p:stCondLst>
                              <p:cond delay="15250"/>
                            </p:stCondLst>
                            <p:childTnLst>
                              <p:par>
                                <p:cTn id="100" presetID="53" presetClass="entr" presetSubtype="16" fill="hold" grpId="0" nodeType="afterEffect">
                                  <p:stCondLst>
                                    <p:cond delay="0"/>
                                  </p:stCondLst>
                                  <p:childTnLst>
                                    <p:set>
                                      <p:cBhvr>
                                        <p:cTn id="101" dur="1" fill="hold">
                                          <p:stCondLst>
                                            <p:cond delay="0"/>
                                          </p:stCondLst>
                                        </p:cTn>
                                        <p:tgtEl>
                                          <p:spTgt spid="9"/>
                                        </p:tgtEl>
                                        <p:attrNameLst>
                                          <p:attrName>style.visibility</p:attrName>
                                        </p:attrNameLst>
                                      </p:cBhvr>
                                      <p:to>
                                        <p:strVal val="visible"/>
                                      </p:to>
                                    </p:set>
                                    <p:anim calcmode="lin" valueType="num">
                                      <p:cBhvr>
                                        <p:cTn id="102" dur="500" fill="hold"/>
                                        <p:tgtEl>
                                          <p:spTgt spid="9"/>
                                        </p:tgtEl>
                                        <p:attrNameLst>
                                          <p:attrName>ppt_w</p:attrName>
                                        </p:attrNameLst>
                                      </p:cBhvr>
                                      <p:tavLst>
                                        <p:tav tm="0">
                                          <p:val>
                                            <p:fltVal val="0"/>
                                          </p:val>
                                        </p:tav>
                                        <p:tav tm="100000">
                                          <p:val>
                                            <p:strVal val="#ppt_w"/>
                                          </p:val>
                                        </p:tav>
                                      </p:tavLst>
                                    </p:anim>
                                    <p:anim calcmode="lin" valueType="num">
                                      <p:cBhvr>
                                        <p:cTn id="103" dur="500" fill="hold"/>
                                        <p:tgtEl>
                                          <p:spTgt spid="9"/>
                                        </p:tgtEl>
                                        <p:attrNameLst>
                                          <p:attrName>ppt_h</p:attrName>
                                        </p:attrNameLst>
                                      </p:cBhvr>
                                      <p:tavLst>
                                        <p:tav tm="0">
                                          <p:val>
                                            <p:fltVal val="0"/>
                                          </p:val>
                                        </p:tav>
                                        <p:tav tm="100000">
                                          <p:val>
                                            <p:strVal val="#ppt_h"/>
                                          </p:val>
                                        </p:tav>
                                      </p:tavLst>
                                    </p:anim>
                                    <p:animEffect transition="in" filter="fade">
                                      <p:cBhvr>
                                        <p:cTn id="104" dur="500"/>
                                        <p:tgtEl>
                                          <p:spTgt spid="9"/>
                                        </p:tgtEl>
                                      </p:cBhvr>
                                    </p:animEffect>
                                  </p:childTnLst>
                                </p:cTn>
                              </p:par>
                            </p:childTnLst>
                          </p:cTn>
                        </p:par>
                        <p:par>
                          <p:cTn id="105" fill="hold">
                            <p:stCondLst>
                              <p:cond delay="15750"/>
                            </p:stCondLst>
                            <p:childTnLst>
                              <p:par>
                                <p:cTn id="106" presetID="22" presetClass="entr" presetSubtype="8" fill="hold" nodeType="after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wipe(left)">
                                      <p:cBhvr>
                                        <p:cTn id="108" dur="500"/>
                                        <p:tgtEl>
                                          <p:spTgt spid="25"/>
                                        </p:tgtEl>
                                      </p:cBhvr>
                                    </p:animEffect>
                                  </p:childTnLst>
                                </p:cTn>
                              </p:par>
                            </p:childTnLst>
                          </p:cTn>
                        </p:par>
                        <p:par>
                          <p:cTn id="109" fill="hold">
                            <p:stCondLst>
                              <p:cond delay="16250"/>
                            </p:stCondLst>
                            <p:childTnLst>
                              <p:par>
                                <p:cTn id="110" presetID="22" presetClass="entr" presetSubtype="8" fill="hold" grpId="0" nodeType="afterEffect">
                                  <p:stCondLst>
                                    <p:cond delay="0"/>
                                  </p:stCondLst>
                                  <p:childTnLst>
                                    <p:set>
                                      <p:cBhvr>
                                        <p:cTn id="111" dur="1" fill="hold">
                                          <p:stCondLst>
                                            <p:cond delay="0"/>
                                          </p:stCondLst>
                                        </p:cTn>
                                        <p:tgtEl>
                                          <p:spTgt spid="34"/>
                                        </p:tgtEl>
                                        <p:attrNameLst>
                                          <p:attrName>style.visibility</p:attrName>
                                        </p:attrNameLst>
                                      </p:cBhvr>
                                      <p:to>
                                        <p:strVal val="visible"/>
                                      </p:to>
                                    </p:set>
                                    <p:animEffect transition="in" filter="wipe(left)">
                                      <p:cBhvr>
                                        <p:cTn id="112"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build="p"/>
      <p:bldP spid="7" grpId="0" animBg="1"/>
      <p:bldP spid="8" grpId="0" animBg="1"/>
      <p:bldP spid="9" grpId="0" animBg="1"/>
      <p:bldP spid="10" grpId="0" animBg="1"/>
      <p:bldP spid="11" grpId="0" animBg="1"/>
      <p:bldP spid="12" grpId="0" animBg="1"/>
      <p:bldP spid="13" grpId="0" animBg="1"/>
      <p:bldP spid="17" grpId="0" animBg="1"/>
      <p:bldP spid="34" grpId="0" animBg="1"/>
      <p:bldP spid="35" grpId="0" animBg="1"/>
      <p:bldP spid="36" grpId="0" animBg="1"/>
      <p:bldP spid="37" grpId="0" animBg="1"/>
      <p:bldP spid="38" grpId="0" animBg="1"/>
      <p:bldP spid="39" grpId="0" animBg="1"/>
      <p:bldP spid="4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6" name="ZoneTexte 5"/>
          <p:cNvSpPr txBox="1"/>
          <p:nvPr/>
        </p:nvSpPr>
        <p:spPr>
          <a:xfrm>
            <a:off x="899592" y="188640"/>
            <a:ext cx="3888432" cy="523220"/>
          </a:xfrm>
          <a:prstGeom prst="rect">
            <a:avLst/>
          </a:prstGeom>
          <a:noFill/>
        </p:spPr>
        <p:txBody>
          <a:bodyPr wrap="square" rtlCol="0">
            <a:spAutoFit/>
          </a:bodyPr>
          <a:lstStyle/>
          <a:p>
            <a:pPr marL="285750" indent="-285750">
              <a:buFont typeface="Wingdings" pitchFamily="2" charset="2"/>
              <a:buChar char="v"/>
            </a:pPr>
            <a:r>
              <a:rPr lang="fr-FR" dirty="0" smtClean="0"/>
              <a:t> </a:t>
            </a:r>
            <a:r>
              <a:rPr lang="fr-FR" sz="2800" b="1" dirty="0" smtClean="0">
                <a:latin typeface="Times New Roman" pitchFamily="18" charset="0"/>
                <a:cs typeface="Times New Roman" pitchFamily="18" charset="0"/>
              </a:rPr>
              <a:t>L'importance</a:t>
            </a:r>
            <a:endParaRPr lang="fr-FR" sz="2800" b="1" dirty="0">
              <a:latin typeface="Times New Roman" pitchFamily="18" charset="0"/>
              <a:cs typeface="Times New Roman" pitchFamily="18" charset="0"/>
            </a:endParaRPr>
          </a:p>
        </p:txBody>
      </p:sp>
      <p:sp>
        <p:nvSpPr>
          <p:cNvPr id="7" name="ZoneTexte 6"/>
          <p:cNvSpPr txBox="1"/>
          <p:nvPr/>
        </p:nvSpPr>
        <p:spPr>
          <a:xfrm>
            <a:off x="755576" y="980728"/>
            <a:ext cx="6696744" cy="4708981"/>
          </a:xfrm>
          <a:prstGeom prst="rect">
            <a:avLst/>
          </a:prstGeom>
          <a:noFill/>
        </p:spPr>
        <p:txBody>
          <a:bodyPr wrap="square" rtlCol="0">
            <a:spAutoFit/>
          </a:bodyPr>
          <a:lstStyle/>
          <a:p>
            <a:pPr marL="342900" indent="-342900" algn="just">
              <a:buFont typeface="Arial" pitchFamily="34" charset="0"/>
              <a:buChar char="•"/>
            </a:pPr>
            <a:r>
              <a:rPr lang="fr-FR" sz="2000" dirty="0">
                <a:latin typeface="Times New Roman" pitchFamily="18" charset="0"/>
                <a:cs typeface="Times New Roman" pitchFamily="18" charset="0"/>
              </a:rPr>
              <a:t>Les plasmides </a:t>
            </a:r>
            <a:r>
              <a:rPr lang="fr-FR" sz="2000" dirty="0" err="1">
                <a:latin typeface="Times New Roman" pitchFamily="18" charset="0"/>
                <a:cs typeface="Times New Roman" pitchFamily="18" charset="0"/>
              </a:rPr>
              <a:t>conjugatifs</a:t>
            </a:r>
            <a:r>
              <a:rPr lang="fr-FR" sz="2000" dirty="0">
                <a:latin typeface="Times New Roman" pitchFamily="18" charset="0"/>
                <a:cs typeface="Times New Roman" pitchFamily="18" charset="0"/>
              </a:rPr>
              <a:t> représentent un véritable réservoir génétique pour les </a:t>
            </a:r>
            <a:r>
              <a:rPr lang="fr-FR" sz="2000" dirty="0" smtClean="0">
                <a:latin typeface="Times New Roman" pitchFamily="18" charset="0"/>
                <a:cs typeface="Times New Roman" pitchFamily="18" charset="0"/>
              </a:rPr>
              <a:t>bactéries. Leur </a:t>
            </a:r>
            <a:r>
              <a:rPr lang="fr-FR" sz="2000" dirty="0">
                <a:latin typeface="Times New Roman" pitchFamily="18" charset="0"/>
                <a:cs typeface="Times New Roman" pitchFamily="18" charset="0"/>
              </a:rPr>
              <a:t>réplication et la production des protéines associées peuvent entraîner un </a:t>
            </a:r>
            <a:r>
              <a:rPr lang="fr-FR" sz="2000" dirty="0" smtClean="0">
                <a:latin typeface="Times New Roman" pitchFamily="18" charset="0"/>
                <a:cs typeface="Times New Roman" pitchFamily="18" charset="0"/>
              </a:rPr>
              <a:t>coût métabolique </a:t>
            </a:r>
            <a:r>
              <a:rPr lang="fr-FR" sz="2000" dirty="0">
                <a:latin typeface="Times New Roman" pitchFamily="18" charset="0"/>
                <a:cs typeface="Times New Roman" pitchFamily="18" charset="0"/>
              </a:rPr>
              <a:t>important, allant de 1 % à 28 % de l’énergie cellulaire. Pourtant, ces </a:t>
            </a:r>
            <a:r>
              <a:rPr lang="fr-FR" sz="2000" dirty="0" smtClean="0">
                <a:latin typeface="Times New Roman" pitchFamily="18" charset="0"/>
                <a:cs typeface="Times New Roman" pitchFamily="18" charset="0"/>
              </a:rPr>
              <a:t>plasmides parviennent </a:t>
            </a:r>
            <a:r>
              <a:rPr lang="fr-FR" sz="2000" dirty="0">
                <a:latin typeface="Times New Roman" pitchFamily="18" charset="0"/>
                <a:cs typeface="Times New Roman" pitchFamily="18" charset="0"/>
              </a:rPr>
              <a:t>à se maintenir dans les populations bactériennes, ce qui constitue le « </a:t>
            </a:r>
            <a:r>
              <a:rPr lang="fr-FR" sz="2000" dirty="0" smtClean="0">
                <a:latin typeface="Times New Roman" pitchFamily="18" charset="0"/>
                <a:cs typeface="Times New Roman" pitchFamily="18" charset="0"/>
              </a:rPr>
              <a:t>paradoxe </a:t>
            </a:r>
            <a:r>
              <a:rPr lang="fr-FR" sz="2000" dirty="0" err="1" smtClean="0">
                <a:latin typeface="Times New Roman" pitchFamily="18" charset="0"/>
                <a:cs typeface="Times New Roman" pitchFamily="18" charset="0"/>
              </a:rPr>
              <a:t>plasmidique</a:t>
            </a:r>
            <a:r>
              <a:rPr lang="fr-FR" sz="2000" dirty="0" smtClean="0">
                <a:latin typeface="Times New Roman" pitchFamily="18" charset="0"/>
                <a:cs typeface="Times New Roman" pitchFamily="18" charset="0"/>
              </a:rPr>
              <a:t> </a:t>
            </a:r>
            <a:r>
              <a:rPr lang="fr-FR" sz="2000" dirty="0">
                <a:latin typeface="Times New Roman" pitchFamily="18" charset="0"/>
                <a:cs typeface="Times New Roman" pitchFamily="18" charset="0"/>
              </a:rPr>
              <a:t>».</a:t>
            </a:r>
          </a:p>
          <a:p>
            <a:pPr marL="342900" indent="-342900" algn="just">
              <a:buFont typeface="Arial" pitchFamily="34" charset="0"/>
              <a:buChar char="•"/>
            </a:pPr>
            <a:r>
              <a:rPr lang="fr-FR" sz="2000" dirty="0">
                <a:latin typeface="Times New Roman" pitchFamily="18" charset="0"/>
                <a:cs typeface="Times New Roman" pitchFamily="18" charset="0"/>
              </a:rPr>
              <a:t>En plus de leur rôle dans l’évolution des génomes bactériens, les plasmides </a:t>
            </a:r>
            <a:r>
              <a:rPr lang="fr-FR" sz="2000" dirty="0" err="1" smtClean="0">
                <a:latin typeface="Times New Roman" pitchFamily="18" charset="0"/>
                <a:cs typeface="Times New Roman" pitchFamily="18" charset="0"/>
              </a:rPr>
              <a:t>conjugatifs</a:t>
            </a:r>
            <a:r>
              <a:rPr lang="fr-FR" sz="2000" dirty="0" smtClean="0">
                <a:latin typeface="Times New Roman" pitchFamily="18" charset="0"/>
                <a:cs typeface="Times New Roman" pitchFamily="18" charset="0"/>
              </a:rPr>
              <a:t> transportent </a:t>
            </a:r>
            <a:r>
              <a:rPr lang="fr-FR" sz="2000" dirty="0">
                <a:latin typeface="Times New Roman" pitchFamily="18" charset="0"/>
                <a:cs typeface="Times New Roman" pitchFamily="18" charset="0"/>
              </a:rPr>
              <a:t>des gènes impliqués dans de nombreuses fonctions biologiques.</a:t>
            </a:r>
          </a:p>
          <a:p>
            <a:pPr marL="342900" indent="-342900" algn="just">
              <a:buFont typeface="Arial" pitchFamily="34" charset="0"/>
              <a:buChar char="•"/>
            </a:pPr>
            <a:r>
              <a:rPr lang="fr-FR" sz="2000" dirty="0">
                <a:latin typeface="Times New Roman" pitchFamily="18" charset="0"/>
                <a:cs typeface="Times New Roman" pitchFamily="18" charset="0"/>
              </a:rPr>
              <a:t>Ils favorisent l’adaptation écologique en permettant aux bactéries de s’ajuster à </a:t>
            </a:r>
            <a:r>
              <a:rPr lang="fr-FR" sz="2000" dirty="0" smtClean="0">
                <a:latin typeface="Times New Roman" pitchFamily="18" charset="0"/>
                <a:cs typeface="Times New Roman" pitchFamily="18" charset="0"/>
              </a:rPr>
              <a:t>des environnements </a:t>
            </a:r>
            <a:r>
              <a:rPr lang="fr-FR" sz="2000" dirty="0">
                <a:latin typeface="Times New Roman" pitchFamily="18" charset="0"/>
                <a:cs typeface="Times New Roman" pitchFamily="18" charset="0"/>
              </a:rPr>
              <a:t>changeants.</a:t>
            </a:r>
          </a:p>
          <a:p>
            <a:pPr marL="342900" indent="-342900" algn="just">
              <a:buFont typeface="Arial" pitchFamily="34" charset="0"/>
              <a:buChar char="•"/>
            </a:pPr>
            <a:r>
              <a:rPr lang="fr-FR" sz="2000" dirty="0">
                <a:latin typeface="Times New Roman" pitchFamily="18" charset="0"/>
                <a:cs typeface="Times New Roman" pitchFamily="18" charset="0"/>
              </a:rPr>
              <a:t>moyen de communication génétique entre cellules.</a:t>
            </a:r>
          </a:p>
          <a:p>
            <a:pPr marL="342900" indent="-342900" algn="just">
              <a:buFont typeface="Arial" pitchFamily="34" charset="0"/>
              <a:buChar char="•"/>
            </a:pPr>
            <a:r>
              <a:rPr lang="fr-FR" sz="2000" dirty="0" err="1">
                <a:latin typeface="Times New Roman" pitchFamily="18" charset="0"/>
                <a:cs typeface="Times New Roman" pitchFamily="18" charset="0"/>
              </a:rPr>
              <a:t>contribuation</a:t>
            </a:r>
            <a:r>
              <a:rPr lang="fr-FR" sz="2000" dirty="0">
                <a:latin typeface="Times New Roman" pitchFamily="18" charset="0"/>
                <a:cs typeface="Times New Roman" pitchFamily="18" charset="0"/>
              </a:rPr>
              <a:t> à la virulence et à la dissémination de gènes de résistance aux antibiotiques </a:t>
            </a:r>
            <a:r>
              <a:rPr lang="fr-FR" sz="2000" dirty="0" smtClean="0">
                <a:latin typeface="Times New Roman" pitchFamily="18" charset="0"/>
                <a:cs typeface="Times New Roman" pitchFamily="18" charset="0"/>
              </a:rPr>
              <a:t>ou aux </a:t>
            </a:r>
            <a:r>
              <a:rPr lang="fr-FR" sz="2000" dirty="0">
                <a:latin typeface="Times New Roman" pitchFamily="18" charset="0"/>
                <a:cs typeface="Times New Roman" pitchFamily="18" charset="0"/>
              </a:rPr>
              <a:t>métaux lourds</a:t>
            </a:r>
          </a:p>
        </p:txBody>
      </p:sp>
    </p:spTree>
    <p:extLst>
      <p:ext uri="{BB962C8B-B14F-4D97-AF65-F5344CB8AC3E}">
        <p14:creationId xmlns:p14="http://schemas.microsoft.com/office/powerpoint/2010/main" val="13655122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6907"/>
            <a:ext cx="9143999" cy="6857999"/>
          </a:xfrm>
          <a:prstGeom prst="rect">
            <a:avLst/>
          </a:prstGeom>
        </p:spPr>
      </p:pic>
      <p:sp>
        <p:nvSpPr>
          <p:cNvPr id="5" name="ZoneTexte 4"/>
          <p:cNvSpPr txBox="1"/>
          <p:nvPr/>
        </p:nvSpPr>
        <p:spPr>
          <a:xfrm>
            <a:off x="899592" y="332656"/>
            <a:ext cx="5112568" cy="800219"/>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Conclusion  </a:t>
            </a:r>
          </a:p>
          <a:p>
            <a:endParaRPr lang="fr-FR" dirty="0"/>
          </a:p>
        </p:txBody>
      </p:sp>
      <p:sp>
        <p:nvSpPr>
          <p:cNvPr id="6" name="ZoneTexte 5"/>
          <p:cNvSpPr txBox="1"/>
          <p:nvPr/>
        </p:nvSpPr>
        <p:spPr>
          <a:xfrm>
            <a:off x="899592" y="1132875"/>
            <a:ext cx="7704856" cy="2554545"/>
          </a:xfrm>
          <a:prstGeom prst="rect">
            <a:avLst/>
          </a:prstGeom>
          <a:noFill/>
        </p:spPr>
        <p:txBody>
          <a:bodyPr wrap="square" rtlCol="0">
            <a:spAutoFit/>
          </a:bodyPr>
          <a:lstStyle/>
          <a:p>
            <a:pPr algn="just"/>
            <a:r>
              <a:rPr lang="fr-FR" sz="2000" dirty="0">
                <a:latin typeface="Times New Roman" pitchFamily="18" charset="0"/>
                <a:cs typeface="Times New Roman" pitchFamily="18" charset="0"/>
              </a:rPr>
              <a:t>La conjugaison bactérienne constitue un mécanisme naturel fondamental dans l’adaptation et l’évolution des bactéries. En permettant le transfert de gènes, notamment ceux associés à la résistance aux antibiotiques, elle pose un défi important pour la santé publique. </a:t>
            </a:r>
            <a:r>
              <a:rPr lang="fr-FR" sz="2000" dirty="0" smtClean="0">
                <a:latin typeface="Times New Roman" pitchFamily="18" charset="0"/>
                <a:cs typeface="Times New Roman" pitchFamily="18" charset="0"/>
              </a:rPr>
              <a:t>Toutefois</a:t>
            </a:r>
            <a:r>
              <a:rPr lang="fr-FR" sz="2000" dirty="0">
                <a:latin typeface="Times New Roman" pitchFamily="18" charset="0"/>
                <a:cs typeface="Times New Roman" pitchFamily="18" charset="0"/>
              </a:rPr>
              <a:t>, ce processus représente également une opportunité intéressante pour des applications biotechnologiques. Mieux comprendre et contrôler la conjugaison est indispensable pour freiner la diffusion des résistances et préserver l’efficacité des traitements antimicrobiens.</a:t>
            </a:r>
            <a:endParaRPr lang="fr-FR" dirty="0">
              <a:latin typeface="Times New Roman" pitchFamily="18" charset="0"/>
              <a:cs typeface="Times New Roman" pitchFamily="18" charset="0"/>
            </a:endParaRPr>
          </a:p>
        </p:txBody>
      </p:sp>
    </p:spTree>
    <p:extLst>
      <p:ext uri="{BB962C8B-B14F-4D97-AF65-F5344CB8AC3E}">
        <p14:creationId xmlns:p14="http://schemas.microsoft.com/office/powerpoint/2010/main" val="16636933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 calcmode="lin" valueType="num">
                                      <p:cBhvr additive="base">
                                        <p:cTn id="11" dur="10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12" dur="10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000" fill="hold"/>
                                        <p:tgtEl>
                                          <p:spTgt spid="6"/>
                                        </p:tgtEl>
                                        <p:attrNameLst>
                                          <p:attrName>ppt_x</p:attrName>
                                        </p:attrNameLst>
                                      </p:cBhvr>
                                      <p:tavLst>
                                        <p:tav tm="0">
                                          <p:val>
                                            <p:strVal val="#ppt_x"/>
                                          </p:val>
                                        </p:tav>
                                        <p:tav tm="100000">
                                          <p:val>
                                            <p:strVal val="#ppt_x"/>
                                          </p:val>
                                        </p:tav>
                                      </p:tavLst>
                                    </p:anim>
                                    <p:anim calcmode="lin" valueType="num">
                                      <p:cBhvr additive="base">
                                        <p:cTn id="17" dur="10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6" name="ZoneTexte 5"/>
          <p:cNvSpPr txBox="1"/>
          <p:nvPr/>
        </p:nvSpPr>
        <p:spPr>
          <a:xfrm>
            <a:off x="251520" y="548680"/>
            <a:ext cx="6192688" cy="4154984"/>
          </a:xfrm>
          <a:prstGeom prst="rect">
            <a:avLst/>
          </a:prstGeom>
          <a:noFill/>
        </p:spPr>
        <p:txBody>
          <a:bodyPr wrap="square" rtlCol="0">
            <a:spAutoFit/>
          </a:bodyPr>
          <a:lstStyle/>
          <a:p>
            <a:r>
              <a:rPr lang="fr-FR" sz="8800" dirty="0">
                <a:latin typeface="Times New Roman" pitchFamily="18" charset="0"/>
                <a:cs typeface="Times New Roman" pitchFamily="18" charset="0"/>
              </a:rPr>
              <a:t>Merci pour </a:t>
            </a:r>
            <a:r>
              <a:rPr lang="fr-FR" sz="8800" dirty="0" smtClean="0">
                <a:latin typeface="Times New Roman" pitchFamily="18" charset="0"/>
                <a:cs typeface="Times New Roman" pitchFamily="18" charset="0"/>
              </a:rPr>
              <a:t>        votre </a:t>
            </a:r>
            <a:r>
              <a:rPr lang="fr-FR" sz="8800" dirty="0">
                <a:latin typeface="Times New Roman" pitchFamily="18" charset="0"/>
                <a:cs typeface="Times New Roman" pitchFamily="18" charset="0"/>
              </a:rPr>
              <a:t>attention</a:t>
            </a:r>
          </a:p>
        </p:txBody>
      </p:sp>
    </p:spTree>
    <p:extLst>
      <p:ext uri="{BB962C8B-B14F-4D97-AF65-F5344CB8AC3E}">
        <p14:creationId xmlns:p14="http://schemas.microsoft.com/office/powerpoint/2010/main" val="3715726206"/>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3999" cy="6904906"/>
          </a:xfrm>
          <a:prstGeom prst="rect">
            <a:avLst/>
          </a:prstGeom>
        </p:spPr>
      </p:pic>
    </p:spTree>
    <p:extLst>
      <p:ext uri="{BB962C8B-B14F-4D97-AF65-F5344CB8AC3E}">
        <p14:creationId xmlns:p14="http://schemas.microsoft.com/office/powerpoint/2010/main" val="1989176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3999" cy="6857999"/>
          </a:xfrm>
          <a:prstGeom prst="rect">
            <a:avLst/>
          </a:prstGeom>
        </p:spPr>
      </p:pic>
      <p:sp>
        <p:nvSpPr>
          <p:cNvPr id="7" name="ZoneTexte 6"/>
          <p:cNvSpPr txBox="1"/>
          <p:nvPr/>
        </p:nvSpPr>
        <p:spPr>
          <a:xfrm>
            <a:off x="755576" y="373306"/>
            <a:ext cx="3807994" cy="523220"/>
          </a:xfrm>
          <a:prstGeom prst="rect">
            <a:avLst/>
          </a:prstGeom>
          <a:noFill/>
        </p:spPr>
        <p:txBody>
          <a:bodyPr wrap="square" rtlCol="0">
            <a:spAutoFit/>
          </a:bodyPr>
          <a:lstStyle/>
          <a:p>
            <a:pPr marL="342900" indent="-342900">
              <a:buFont typeface="Wingdings" pitchFamily="2" charset="2"/>
              <a:buChar char="v"/>
            </a:pPr>
            <a:r>
              <a:rPr lang="fr-FR" sz="2800" b="1" dirty="0" smtClean="0">
                <a:latin typeface="Times New Roman" pitchFamily="18" charset="0"/>
                <a:cs typeface="Times New Roman" pitchFamily="18" charset="0"/>
              </a:rPr>
              <a:t>Introduction</a:t>
            </a:r>
            <a:endParaRPr lang="fr-FR" sz="2800" b="1" dirty="0">
              <a:latin typeface="Times New Roman" pitchFamily="18" charset="0"/>
              <a:cs typeface="Times New Roman" pitchFamily="18" charset="0"/>
            </a:endParaRPr>
          </a:p>
        </p:txBody>
      </p:sp>
      <p:sp>
        <p:nvSpPr>
          <p:cNvPr id="8" name="ZoneTexte 7"/>
          <p:cNvSpPr txBox="1"/>
          <p:nvPr/>
        </p:nvSpPr>
        <p:spPr>
          <a:xfrm>
            <a:off x="751764" y="927983"/>
            <a:ext cx="4680520" cy="5632311"/>
          </a:xfrm>
          <a:prstGeom prst="rect">
            <a:avLst/>
          </a:prstGeom>
          <a:noFill/>
        </p:spPr>
        <p:txBody>
          <a:bodyPr wrap="square" rtlCol="0">
            <a:spAutoFit/>
          </a:bodyPr>
          <a:lstStyle/>
          <a:p>
            <a:pPr algn="just"/>
            <a:r>
              <a:rPr lang="fr-FR" dirty="0">
                <a:latin typeface="Times New Roman" pitchFamily="18" charset="0"/>
                <a:cs typeface="Times New Roman" pitchFamily="18" charset="0"/>
              </a:rPr>
              <a:t>Le transfert génétique constitue un mécanisme fondamental de l’évolution et de l’adaptation</a:t>
            </a:r>
          </a:p>
          <a:p>
            <a:pPr algn="just"/>
            <a:r>
              <a:rPr lang="fr-FR" dirty="0">
                <a:latin typeface="Times New Roman" pitchFamily="18" charset="0"/>
                <a:cs typeface="Times New Roman" pitchFamily="18" charset="0"/>
              </a:rPr>
              <a:t>des organismes vivants. Chez les bactéries, il peut se réaliser de manière verticale, lors de la</a:t>
            </a:r>
          </a:p>
          <a:p>
            <a:pPr algn="just"/>
            <a:r>
              <a:rPr lang="fr-FR" dirty="0">
                <a:latin typeface="Times New Roman" pitchFamily="18" charset="0"/>
                <a:cs typeface="Times New Roman" pitchFamily="18" charset="0"/>
              </a:rPr>
              <a:t>transmission de l’information génétique d’une cellule mère à ses cellules filles, ou de façon</a:t>
            </a:r>
          </a:p>
          <a:p>
            <a:pPr algn="just"/>
            <a:r>
              <a:rPr lang="fr-FR" dirty="0">
                <a:latin typeface="Times New Roman" pitchFamily="18" charset="0"/>
                <a:cs typeface="Times New Roman" pitchFamily="18" charset="0"/>
              </a:rPr>
              <a:t>horizontale, entre individus non apparentés, ce qui représente une source majeure</a:t>
            </a:r>
          </a:p>
          <a:p>
            <a:pPr algn="just"/>
            <a:r>
              <a:rPr lang="fr-FR" dirty="0" smtClean="0">
                <a:latin typeface="Times New Roman" pitchFamily="18" charset="0"/>
                <a:cs typeface="Times New Roman" pitchFamily="18" charset="0"/>
              </a:rPr>
              <a:t>d’innovation génétique.</a:t>
            </a:r>
          </a:p>
          <a:p>
            <a:pPr algn="just"/>
            <a:r>
              <a:rPr lang="fr-FR" dirty="0" smtClean="0">
                <a:latin typeface="Times New Roman" pitchFamily="18" charset="0"/>
                <a:cs typeface="Times New Roman" pitchFamily="18" charset="0"/>
              </a:rPr>
              <a:t>Trois </a:t>
            </a:r>
            <a:r>
              <a:rPr lang="fr-FR" dirty="0">
                <a:latin typeface="Times New Roman" pitchFamily="18" charset="0"/>
                <a:cs typeface="Times New Roman" pitchFamily="18" charset="0"/>
              </a:rPr>
              <a:t>grands mécanismes assurent ce transfert horizontal </a:t>
            </a:r>
            <a:r>
              <a:rPr lang="fr-FR" dirty="0" smtClean="0">
                <a:latin typeface="Times New Roman" pitchFamily="18" charset="0"/>
                <a:cs typeface="Times New Roman" pitchFamily="18" charset="0"/>
              </a:rPr>
              <a:t>:</a:t>
            </a:r>
          </a:p>
          <a:p>
            <a:pPr algn="just"/>
            <a:r>
              <a:rPr lang="fr-FR" dirty="0" smtClean="0">
                <a:latin typeface="Times New Roman" pitchFamily="18" charset="0"/>
                <a:cs typeface="Times New Roman" pitchFamily="18" charset="0"/>
              </a:rPr>
              <a:t> la transformation</a:t>
            </a:r>
            <a:r>
              <a:rPr lang="fr-FR" dirty="0">
                <a:latin typeface="Times New Roman" pitchFamily="18" charset="0"/>
                <a:cs typeface="Times New Roman" pitchFamily="18" charset="0"/>
              </a:rPr>
              <a:t>, la transduction et la conjugaison. Parmi eux, la conjugaison bactérienne </a:t>
            </a:r>
            <a:r>
              <a:rPr lang="fr-FR" dirty="0" smtClean="0">
                <a:latin typeface="Times New Roman" pitchFamily="18" charset="0"/>
                <a:cs typeface="Times New Roman" pitchFamily="18" charset="0"/>
              </a:rPr>
              <a:t>est considérée </a:t>
            </a:r>
            <a:r>
              <a:rPr lang="fr-FR" dirty="0">
                <a:latin typeface="Times New Roman" pitchFamily="18" charset="0"/>
                <a:cs typeface="Times New Roman" pitchFamily="18" charset="0"/>
              </a:rPr>
              <a:t>comme le processus le plus efficace, car elle nécessite un contact direct </a:t>
            </a:r>
            <a:r>
              <a:rPr lang="fr-FR" dirty="0" smtClean="0">
                <a:latin typeface="Times New Roman" pitchFamily="18" charset="0"/>
                <a:cs typeface="Times New Roman" pitchFamily="18" charset="0"/>
              </a:rPr>
              <a:t>entre cellules </a:t>
            </a:r>
            <a:r>
              <a:rPr lang="fr-FR" dirty="0">
                <a:latin typeface="Times New Roman" pitchFamily="18" charset="0"/>
                <a:cs typeface="Times New Roman" pitchFamily="18" charset="0"/>
              </a:rPr>
              <a:t>via un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sexuel. Ce système permet le transfert de plasmides et </a:t>
            </a:r>
            <a:r>
              <a:rPr lang="fr-FR" dirty="0" smtClean="0">
                <a:latin typeface="Times New Roman" pitchFamily="18" charset="0"/>
                <a:cs typeface="Times New Roman" pitchFamily="18" charset="0"/>
              </a:rPr>
              <a:t>entraîne l’apparition </a:t>
            </a:r>
            <a:r>
              <a:rPr lang="fr-FR" dirty="0">
                <a:latin typeface="Times New Roman" pitchFamily="18" charset="0"/>
                <a:cs typeface="Times New Roman" pitchFamily="18" charset="0"/>
              </a:rPr>
              <a:t>rapide de nouveaux caractères avantageux.</a:t>
            </a:r>
          </a:p>
          <a:p>
            <a:pPr algn="just"/>
            <a:endParaRPr lang="fr-FR" dirty="0">
              <a:latin typeface="Times New Roman" pitchFamily="18" charset="0"/>
              <a:cs typeface="Times New Roman" pitchFamily="18" charset="0"/>
            </a:endParaRPr>
          </a:p>
        </p:txBody>
      </p:sp>
      <p:grpSp>
        <p:nvGrpSpPr>
          <p:cNvPr id="15" name="Groupe 14"/>
          <p:cNvGrpSpPr/>
          <p:nvPr/>
        </p:nvGrpSpPr>
        <p:grpSpPr>
          <a:xfrm>
            <a:off x="5432283" y="1326055"/>
            <a:ext cx="3610479" cy="3368450"/>
            <a:chOff x="5432284" y="1237401"/>
            <a:chExt cx="3610479" cy="3368450"/>
          </a:xfrm>
        </p:grpSpPr>
        <p:pic>
          <p:nvPicPr>
            <p:cNvPr id="12" name="Imag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284" y="1237401"/>
              <a:ext cx="3610479" cy="2562583"/>
            </a:xfrm>
            <a:prstGeom prst="rect">
              <a:avLst/>
            </a:prstGeom>
          </p:spPr>
        </p:pic>
        <p:sp>
          <p:nvSpPr>
            <p:cNvPr id="14" name="ZoneTexte 13"/>
            <p:cNvSpPr txBox="1"/>
            <p:nvPr/>
          </p:nvSpPr>
          <p:spPr>
            <a:xfrm>
              <a:off x="5833367" y="4005687"/>
              <a:ext cx="2808312" cy="600164"/>
            </a:xfrm>
            <a:prstGeom prst="rect">
              <a:avLst/>
            </a:prstGeom>
            <a:noFill/>
          </p:spPr>
          <p:txBody>
            <a:bodyPr wrap="square" rtlCol="0">
              <a:spAutoFit/>
            </a:bodyPr>
            <a:lstStyle/>
            <a:p>
              <a:r>
                <a:rPr lang="fr-FR" sz="1100" dirty="0">
                  <a:latin typeface="Times New Roman" pitchFamily="18" charset="0"/>
                  <a:cs typeface="Times New Roman" pitchFamily="18" charset="0"/>
                </a:rPr>
                <a:t>Figure 1: Représentation schématique de trois types principaux de transfert horizontal de gènes </a:t>
              </a:r>
              <a:r>
                <a:rPr lang="fr-FR" sz="1100" dirty="0" err="1">
                  <a:latin typeface="Times New Roman" pitchFamily="18" charset="0"/>
                  <a:cs typeface="Times New Roman" pitchFamily="18" charset="0"/>
                </a:rPr>
                <a:t>chezles</a:t>
              </a:r>
              <a:r>
                <a:rPr lang="fr-FR" sz="1100" dirty="0">
                  <a:latin typeface="Times New Roman" pitchFamily="18" charset="0"/>
                  <a:cs typeface="Times New Roman" pitchFamily="18" charset="0"/>
                </a:rPr>
                <a:t> bactéries</a:t>
              </a:r>
            </a:p>
          </p:txBody>
        </p:sp>
      </p:grpSp>
    </p:spTree>
    <p:extLst>
      <p:ext uri="{BB962C8B-B14F-4D97-AF65-F5344CB8AC3E}">
        <p14:creationId xmlns:p14="http://schemas.microsoft.com/office/powerpoint/2010/main" val="34681027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0-#ppt_w/2"/>
                                          </p:val>
                                        </p:tav>
                                        <p:tav tm="100000">
                                          <p:val>
                                            <p:strVal val="#ppt_x"/>
                                          </p:val>
                                        </p:tav>
                                      </p:tavLst>
                                    </p:anim>
                                    <p:anim calcmode="lin" valueType="num">
                                      <p:cBhvr additive="base">
                                        <p:cTn id="12" dur="1000" fill="hold"/>
                                        <p:tgtEl>
                                          <p:spTgt spid="7"/>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additive="base">
                                        <p:cTn id="16" dur="1000" fill="hold"/>
                                        <p:tgtEl>
                                          <p:spTgt spid="8"/>
                                        </p:tgtEl>
                                        <p:attrNameLst>
                                          <p:attrName>ppt_x</p:attrName>
                                        </p:attrNameLst>
                                      </p:cBhvr>
                                      <p:tavLst>
                                        <p:tav tm="0">
                                          <p:val>
                                            <p:strVal val="#ppt_x"/>
                                          </p:val>
                                        </p:tav>
                                        <p:tav tm="100000">
                                          <p:val>
                                            <p:strVal val="#ppt_x"/>
                                          </p:val>
                                        </p:tav>
                                      </p:tavLst>
                                    </p:anim>
                                    <p:anim calcmode="lin" valueType="num">
                                      <p:cBhvr additive="base">
                                        <p:cTn id="17" dur="1000" fill="hold"/>
                                        <p:tgtEl>
                                          <p:spTgt spid="8"/>
                                        </p:tgtEl>
                                        <p:attrNameLst>
                                          <p:attrName>ppt_y</p:attrName>
                                        </p:attrNameLst>
                                      </p:cBhvr>
                                      <p:tavLst>
                                        <p:tav tm="0">
                                          <p:val>
                                            <p:strVal val="1+#ppt_h/2"/>
                                          </p:val>
                                        </p:tav>
                                        <p:tav tm="100000">
                                          <p:val>
                                            <p:strVal val="#ppt_y"/>
                                          </p:val>
                                        </p:tav>
                                      </p:tavLst>
                                    </p:anim>
                                  </p:childTnLst>
                                </p:cTn>
                              </p:par>
                            </p:childTnLst>
                          </p:cTn>
                        </p:par>
                        <p:par>
                          <p:cTn id="18" fill="hold">
                            <p:stCondLst>
                              <p:cond delay="3000"/>
                            </p:stCondLst>
                            <p:childTnLst>
                              <p:par>
                                <p:cTn id="19" presetID="2" presetClass="entr" presetSubtype="2" fill="hold"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1000" fill="hold"/>
                                        <p:tgtEl>
                                          <p:spTgt spid="15"/>
                                        </p:tgtEl>
                                        <p:attrNameLst>
                                          <p:attrName>ppt_x</p:attrName>
                                        </p:attrNameLst>
                                      </p:cBhvr>
                                      <p:tavLst>
                                        <p:tav tm="0">
                                          <p:val>
                                            <p:strVal val="1+#ppt_w/2"/>
                                          </p:val>
                                        </p:tav>
                                        <p:tav tm="100000">
                                          <p:val>
                                            <p:strVal val="#ppt_x"/>
                                          </p:val>
                                        </p:tav>
                                      </p:tavLst>
                                    </p:anim>
                                    <p:anim calcmode="lin" valueType="num">
                                      <p:cBhvr additive="base">
                                        <p:cTn id="22"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6" name="ZoneTexte 5"/>
          <p:cNvSpPr txBox="1"/>
          <p:nvPr/>
        </p:nvSpPr>
        <p:spPr>
          <a:xfrm>
            <a:off x="683568" y="542436"/>
            <a:ext cx="4104456" cy="523220"/>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Historique</a:t>
            </a:r>
            <a:endParaRPr lang="fr-FR" sz="2800" b="1" dirty="0">
              <a:latin typeface="Times New Roman" pitchFamily="18" charset="0"/>
              <a:cs typeface="Times New Roman" pitchFamily="18" charset="0"/>
            </a:endParaRPr>
          </a:p>
        </p:txBody>
      </p:sp>
      <p:sp>
        <p:nvSpPr>
          <p:cNvPr id="7" name="ZoneTexte 6"/>
          <p:cNvSpPr txBox="1"/>
          <p:nvPr/>
        </p:nvSpPr>
        <p:spPr>
          <a:xfrm>
            <a:off x="708280" y="1085052"/>
            <a:ext cx="5015848" cy="5632311"/>
          </a:xfrm>
          <a:prstGeom prst="rect">
            <a:avLst/>
          </a:prstGeom>
          <a:noFill/>
        </p:spPr>
        <p:txBody>
          <a:bodyPr wrap="square" rtlCol="0">
            <a:spAutoFit/>
          </a:bodyPr>
          <a:lstStyle/>
          <a:p>
            <a:pPr algn="just"/>
            <a:r>
              <a:rPr lang="fr-FR" dirty="0">
                <a:latin typeface="Times New Roman" pitchFamily="18" charset="0"/>
                <a:cs typeface="Times New Roman" pitchFamily="18" charset="0"/>
              </a:rPr>
              <a:t>Expérience de </a:t>
            </a:r>
            <a:r>
              <a:rPr lang="fr-FR" dirty="0" err="1">
                <a:latin typeface="Times New Roman" pitchFamily="18" charset="0"/>
                <a:cs typeface="Times New Roman" pitchFamily="18" charset="0"/>
              </a:rPr>
              <a:t>Ledebereg</a:t>
            </a:r>
            <a:r>
              <a:rPr lang="fr-FR" dirty="0">
                <a:latin typeface="Times New Roman" pitchFamily="18" charset="0"/>
                <a:cs typeface="Times New Roman" pitchFamily="18" charset="0"/>
              </a:rPr>
              <a:t> &amp; Tatum (1946) </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Mélange de deux souches auxotrophes d’E. coli K12</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Souche A : auxotrophe pour la thréonine et la leucine</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Souche B : auxotrophe pour la biotine, la méthionine et la thiamine</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Après incubation sur milieu minimum, apparition de colonies </a:t>
            </a:r>
            <a:r>
              <a:rPr lang="fr-FR" dirty="0" err="1">
                <a:latin typeface="Times New Roman" pitchFamily="18" charset="0"/>
                <a:cs typeface="Times New Roman" pitchFamily="18" charset="0"/>
              </a:rPr>
              <a:t>prototrophes</a:t>
            </a:r>
            <a:r>
              <a:rPr lang="fr-FR" dirty="0">
                <a:latin typeface="Times New Roman" pitchFamily="18" charset="0"/>
                <a:cs typeface="Times New Roman" pitchFamily="18" charset="0"/>
              </a:rPr>
              <a:t>, preuve du transfert de matériel génétique et de recombinaison</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Avantage des souches poly-auxotrophes </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La réversion à l’état </a:t>
            </a:r>
            <a:r>
              <a:rPr lang="fr-FR" dirty="0" err="1">
                <a:latin typeface="Times New Roman" pitchFamily="18" charset="0"/>
                <a:cs typeface="Times New Roman" pitchFamily="18" charset="0"/>
              </a:rPr>
              <a:t>prototrophe</a:t>
            </a:r>
            <a:r>
              <a:rPr lang="fr-FR" dirty="0">
                <a:latin typeface="Times New Roman" pitchFamily="18" charset="0"/>
                <a:cs typeface="Times New Roman" pitchFamily="18" charset="0"/>
              </a:rPr>
              <a:t> est très rare, garantissant la fiabilité des résultats</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Preuve de la nécessité du contact direct </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Expérience de Bernard Davis (1950) avec un tube en U et un filtre de verre fritté</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a:latin typeface="Times New Roman" pitchFamily="18" charset="0"/>
                <a:cs typeface="Times New Roman" pitchFamily="18" charset="0"/>
              </a:rPr>
              <a:t>La séparation des souches par le filtre empêchait le transfert de gènes, démontrant que le contact direct entre les cellules est requis pour la recombinaison génétique.</a:t>
            </a:r>
          </a:p>
        </p:txBody>
      </p:sp>
      <p:grpSp>
        <p:nvGrpSpPr>
          <p:cNvPr id="10" name="Groupe 9"/>
          <p:cNvGrpSpPr/>
          <p:nvPr/>
        </p:nvGrpSpPr>
        <p:grpSpPr>
          <a:xfrm>
            <a:off x="5886305" y="1085052"/>
            <a:ext cx="3252708" cy="5962453"/>
            <a:chOff x="5886305" y="1085052"/>
            <a:chExt cx="3252708" cy="5962453"/>
          </a:xfrm>
        </p:grpSpPr>
        <p:pic>
          <p:nvPicPr>
            <p:cNvPr id="8" name="Picture 2" descr="C:\Users\MicroSoft\Downloads\77a43767-5c61-46f6-955c-71dd4f30e8c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86305" y="1085052"/>
              <a:ext cx="3252708" cy="253345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3" descr="C:\Users\MicroSoft\Downloads\e32e69e9-a09c-4cc6-99d5-09b876fd881c.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10554" y="3618505"/>
              <a:ext cx="3004210" cy="34290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9984562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3000"/>
                            </p:stCondLst>
                            <p:childTnLst>
                              <p:par>
                                <p:cTn id="19" presetID="2" presetClass="entr" presetSubtype="2"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1000" fill="hold"/>
                                        <p:tgtEl>
                                          <p:spTgt spid="10"/>
                                        </p:tgtEl>
                                        <p:attrNameLst>
                                          <p:attrName>ppt_x</p:attrName>
                                        </p:attrNameLst>
                                      </p:cBhvr>
                                      <p:tavLst>
                                        <p:tav tm="0">
                                          <p:val>
                                            <p:strVal val="1+#ppt_w/2"/>
                                          </p:val>
                                        </p:tav>
                                        <p:tav tm="100000">
                                          <p:val>
                                            <p:strVal val="#ppt_x"/>
                                          </p:val>
                                        </p:tav>
                                      </p:tavLst>
                                    </p:anim>
                                    <p:anim calcmode="lin" valueType="num">
                                      <p:cBhvr additive="base">
                                        <p:cTn id="22" dur="1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4" name="Imag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384"/>
            <a:ext cx="9143999" cy="6857999"/>
          </a:xfrm>
          <a:prstGeom prst="rect">
            <a:avLst/>
          </a:prstGeom>
        </p:spPr>
      </p:pic>
      <p:sp>
        <p:nvSpPr>
          <p:cNvPr id="5" name="ZoneTexte 4"/>
          <p:cNvSpPr txBox="1"/>
          <p:nvPr/>
        </p:nvSpPr>
        <p:spPr>
          <a:xfrm>
            <a:off x="683568" y="476671"/>
            <a:ext cx="6480720" cy="523220"/>
          </a:xfrm>
          <a:prstGeom prst="rect">
            <a:avLst/>
          </a:prstGeom>
          <a:noFill/>
        </p:spPr>
        <p:txBody>
          <a:bodyPr wrap="square" rtlCol="0">
            <a:spAutoFit/>
          </a:bodyPr>
          <a:lstStyle/>
          <a:p>
            <a:pPr marL="342900" indent="-342900">
              <a:buFont typeface="Wingdings" pitchFamily="2" charset="2"/>
              <a:buChar char="v"/>
            </a:pPr>
            <a:r>
              <a:rPr lang="fr-FR" sz="2800" b="1" dirty="0" smtClean="0">
                <a:latin typeface="Times New Roman" pitchFamily="18" charset="0"/>
                <a:cs typeface="Times New Roman" pitchFamily="18" charset="0"/>
              </a:rPr>
              <a:t>Définition de conjugaison </a:t>
            </a:r>
            <a:endParaRPr lang="fr-FR" sz="2800" b="1" dirty="0">
              <a:latin typeface="Times New Roman" pitchFamily="18" charset="0"/>
              <a:cs typeface="Times New Roman" pitchFamily="18" charset="0"/>
            </a:endParaRPr>
          </a:p>
        </p:txBody>
      </p:sp>
      <p:sp>
        <p:nvSpPr>
          <p:cNvPr id="6" name="ZoneTexte 5"/>
          <p:cNvSpPr txBox="1"/>
          <p:nvPr/>
        </p:nvSpPr>
        <p:spPr>
          <a:xfrm>
            <a:off x="825898" y="1206570"/>
            <a:ext cx="7274494" cy="3416320"/>
          </a:xfrm>
          <a:prstGeom prst="rect">
            <a:avLst/>
          </a:prstGeom>
          <a:noFill/>
        </p:spPr>
        <p:txBody>
          <a:bodyPr wrap="square" rtlCol="0">
            <a:spAutoFit/>
          </a:bodyPr>
          <a:lstStyle/>
          <a:p>
            <a:pPr algn="just"/>
            <a:r>
              <a:rPr lang="fr-FR" dirty="0">
                <a:latin typeface="Times New Roman" pitchFamily="18" charset="0"/>
                <a:cs typeface="Times New Roman" pitchFamily="18" charset="0"/>
              </a:rPr>
              <a:t>La conjugaison bactérienne est un mécanisme de transfert horizontal de matériel </a:t>
            </a:r>
            <a:r>
              <a:rPr lang="fr-FR" dirty="0" smtClean="0">
                <a:latin typeface="Times New Roman" pitchFamily="18" charset="0"/>
                <a:cs typeface="Times New Roman" pitchFamily="18" charset="0"/>
              </a:rPr>
              <a:t>génétique par </a:t>
            </a:r>
            <a:r>
              <a:rPr lang="fr-FR" dirty="0">
                <a:latin typeface="Times New Roman" pitchFamily="18" charset="0"/>
                <a:cs typeface="Times New Roman" pitchFamily="18" charset="0"/>
              </a:rPr>
              <a:t>lequel une bactérie donneuse(F+) transfère directement une partie de son </a:t>
            </a:r>
            <a:r>
              <a:rPr lang="fr-FR" dirty="0" smtClean="0">
                <a:latin typeface="Times New Roman" pitchFamily="18" charset="0"/>
                <a:cs typeface="Times New Roman" pitchFamily="18" charset="0"/>
              </a:rPr>
              <a:t>ADN, généralement </a:t>
            </a:r>
            <a:r>
              <a:rPr lang="fr-FR" dirty="0">
                <a:latin typeface="Times New Roman" pitchFamily="18" charset="0"/>
                <a:cs typeface="Times New Roman" pitchFamily="18" charset="0"/>
              </a:rPr>
              <a:t>un plasmide, à une bactérie receveuse(F-) via un contact cellulaire direct. </a:t>
            </a:r>
            <a:endParaRPr lang="fr-FR" dirty="0" smtClean="0">
              <a:latin typeface="Times New Roman" pitchFamily="18" charset="0"/>
              <a:cs typeface="Times New Roman" pitchFamily="18" charset="0"/>
            </a:endParaRPr>
          </a:p>
          <a:p>
            <a:pPr algn="just"/>
            <a:r>
              <a:rPr lang="fr-FR" dirty="0" smtClean="0">
                <a:latin typeface="Times New Roman" pitchFamily="18" charset="0"/>
                <a:cs typeface="Times New Roman" pitchFamily="18" charset="0"/>
              </a:rPr>
              <a:t>Les bactéries </a:t>
            </a:r>
            <a:r>
              <a:rPr lang="fr-FR" dirty="0">
                <a:latin typeface="Times New Roman" pitchFamily="18" charset="0"/>
                <a:cs typeface="Times New Roman" pitchFamily="18" charset="0"/>
              </a:rPr>
              <a:t>donneuses F</a:t>
            </a:r>
            <a:r>
              <a:rPr lang="fr-FR" dirty="0" smtClean="0">
                <a:latin typeface="Times New Roman" pitchFamily="18" charset="0"/>
                <a:cs typeface="Times New Roman" pitchFamily="18" charset="0"/>
              </a:rPr>
              <a:t>+ possèdent </a:t>
            </a:r>
            <a:r>
              <a:rPr lang="fr-FR" dirty="0">
                <a:latin typeface="Times New Roman" pitchFamily="18" charset="0"/>
                <a:cs typeface="Times New Roman" pitchFamily="18" charset="0"/>
              </a:rPr>
              <a:t>ce facteur F (plasmide de fertilité) et expriment de </a:t>
            </a:r>
            <a:r>
              <a:rPr lang="fr-FR" dirty="0" smtClean="0">
                <a:latin typeface="Times New Roman" pitchFamily="18" charset="0"/>
                <a:cs typeface="Times New Roman" pitchFamily="18" charset="0"/>
              </a:rPr>
              <a:t>longs </a:t>
            </a:r>
            <a:r>
              <a:rPr lang="fr-FR" dirty="0" err="1" smtClean="0">
                <a:latin typeface="Times New Roman" pitchFamily="18" charset="0"/>
                <a:cs typeface="Times New Roman" pitchFamily="18" charset="0"/>
              </a:rPr>
              <a:t>pilis</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sexuels qui établissent un pont cytoplasmique avec les souches F-</a:t>
            </a:r>
            <a:r>
              <a:rPr lang="fr-FR" dirty="0" smtClean="0">
                <a:latin typeface="Times New Roman" pitchFamily="18" charset="0"/>
                <a:cs typeface="Times New Roman" pitchFamily="18" charset="0"/>
              </a:rPr>
              <a:t>.</a:t>
            </a:r>
          </a:p>
          <a:p>
            <a:pPr algn="just"/>
            <a:r>
              <a:rPr lang="fr-FR" dirty="0" smtClean="0">
                <a:latin typeface="Times New Roman" pitchFamily="18" charset="0"/>
                <a:cs typeface="Times New Roman" pitchFamily="18" charset="0"/>
              </a:rPr>
              <a:t>Une </a:t>
            </a:r>
            <a:r>
              <a:rPr lang="fr-FR" dirty="0">
                <a:latin typeface="Times New Roman" pitchFamily="18" charset="0"/>
                <a:cs typeface="Times New Roman" pitchFamily="18" charset="0"/>
              </a:rPr>
              <a:t>fois le </a:t>
            </a:r>
            <a:r>
              <a:rPr lang="fr-FR" dirty="0" smtClean="0">
                <a:latin typeface="Times New Roman" pitchFamily="18" charset="0"/>
                <a:cs typeface="Times New Roman" pitchFamily="18" charset="0"/>
              </a:rPr>
              <a:t>contact établi</a:t>
            </a:r>
            <a:r>
              <a:rPr lang="fr-FR" dirty="0">
                <a:latin typeface="Times New Roman" pitchFamily="18" charset="0"/>
                <a:cs typeface="Times New Roman" pitchFamily="18" charset="0"/>
              </a:rPr>
              <a:t>, le facteur F est transféré de manière unidirectionnelle de la souche </a:t>
            </a:r>
            <a:r>
              <a:rPr lang="fr-FR" dirty="0" err="1">
                <a:latin typeface="Times New Roman" pitchFamily="18" charset="0"/>
                <a:cs typeface="Times New Roman" pitchFamily="18" charset="0"/>
              </a:rPr>
              <a:t>F+à</a:t>
            </a:r>
            <a:r>
              <a:rPr lang="fr-FR" dirty="0">
                <a:latin typeface="Times New Roman" pitchFamily="18" charset="0"/>
                <a:cs typeface="Times New Roman" pitchFamily="18" charset="0"/>
              </a:rPr>
              <a:t> la </a:t>
            </a:r>
            <a:r>
              <a:rPr lang="fr-FR" dirty="0" err="1">
                <a:latin typeface="Times New Roman" pitchFamily="18" charset="0"/>
                <a:cs typeface="Times New Roman" pitchFamily="18" charset="0"/>
              </a:rPr>
              <a:t>soucheF</a:t>
            </a:r>
            <a:r>
              <a:rPr lang="fr-FR" dirty="0">
                <a:latin typeface="Times New Roman" pitchFamily="18" charset="0"/>
                <a:cs typeface="Times New Roman" pitchFamily="18" charset="0"/>
              </a:rPr>
              <a:t>-</a:t>
            </a:r>
            <a:r>
              <a:rPr lang="fr-FR" dirty="0" smtClean="0">
                <a:latin typeface="Times New Roman" pitchFamily="18" charset="0"/>
                <a:cs typeface="Times New Roman" pitchFamily="18" charset="0"/>
              </a:rPr>
              <a:t>.</a:t>
            </a:r>
            <a:endParaRPr lang="fr-FR" dirty="0">
              <a:latin typeface="Times New Roman" pitchFamily="18" charset="0"/>
              <a:cs typeface="Times New Roman" pitchFamily="18" charset="0"/>
            </a:endParaRPr>
          </a:p>
          <a:p>
            <a:pPr algn="just"/>
            <a:r>
              <a:rPr lang="fr-FR" dirty="0" smtClean="0">
                <a:latin typeface="Times New Roman" pitchFamily="18" charset="0"/>
                <a:cs typeface="Times New Roman" pitchFamily="18" charset="0"/>
              </a:rPr>
              <a:t>Ce </a:t>
            </a:r>
            <a:r>
              <a:rPr lang="fr-FR" dirty="0" err="1">
                <a:latin typeface="Times New Roman" pitchFamily="18" charset="0"/>
                <a:cs typeface="Times New Roman" pitchFamily="18" charset="0"/>
              </a:rPr>
              <a:t>processuce</a:t>
            </a:r>
            <a:r>
              <a:rPr lang="fr-FR" dirty="0">
                <a:latin typeface="Times New Roman" pitchFamily="18" charset="0"/>
                <a:cs typeface="Times New Roman" pitchFamily="18" charset="0"/>
              </a:rPr>
              <a:t> conférer à la cellule receveuse de nouveaux traits adaptatifs, tels que </a:t>
            </a:r>
            <a:r>
              <a:rPr lang="fr-FR" dirty="0" smtClean="0">
                <a:latin typeface="Times New Roman" pitchFamily="18" charset="0"/>
                <a:cs typeface="Times New Roman" pitchFamily="18" charset="0"/>
              </a:rPr>
              <a:t>la résistance </a:t>
            </a:r>
            <a:r>
              <a:rPr lang="fr-FR" dirty="0">
                <a:latin typeface="Times New Roman" pitchFamily="18" charset="0"/>
                <a:cs typeface="Times New Roman" pitchFamily="18" charset="0"/>
              </a:rPr>
              <a:t>aux antibiotiques et aux métaux lourd ou d’autres avantages génétiques.</a:t>
            </a:r>
          </a:p>
        </p:txBody>
      </p:sp>
      <p:sp>
        <p:nvSpPr>
          <p:cNvPr id="11" name="ZoneTexte 10"/>
          <p:cNvSpPr txBox="1"/>
          <p:nvPr/>
        </p:nvSpPr>
        <p:spPr>
          <a:xfrm>
            <a:off x="5866458" y="1196752"/>
            <a:ext cx="3602086" cy="369332"/>
          </a:xfrm>
          <a:prstGeom prst="rect">
            <a:avLst/>
          </a:prstGeom>
          <a:noFill/>
        </p:spPr>
        <p:txBody>
          <a:bodyPr wrap="square" rtlCol="0">
            <a:spAutoFit/>
          </a:bodyPr>
          <a:lstStyle/>
          <a:p>
            <a:endParaRPr lang="fr-FR" dirty="0"/>
          </a:p>
        </p:txBody>
      </p:sp>
    </p:spTree>
    <p:extLst>
      <p:ext uri="{BB962C8B-B14F-4D97-AF65-F5344CB8AC3E}">
        <p14:creationId xmlns:p14="http://schemas.microsoft.com/office/powerpoint/2010/main" val="37113340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250"/>
                                        <p:tgtEl>
                                          <p:spTgt spid="4"/>
                                        </p:tgtEl>
                                      </p:cBhvr>
                                    </p:animEffect>
                                  </p:childTnLst>
                                </p:cTn>
                              </p:par>
                            </p:childTnLst>
                          </p:cTn>
                        </p:par>
                        <p:par>
                          <p:cTn id="8" fill="hold">
                            <p:stCondLst>
                              <p:cond delay="125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250" fill="hold"/>
                                        <p:tgtEl>
                                          <p:spTgt spid="5"/>
                                        </p:tgtEl>
                                        <p:attrNameLst>
                                          <p:attrName>ppt_x</p:attrName>
                                        </p:attrNameLst>
                                      </p:cBhvr>
                                      <p:tavLst>
                                        <p:tav tm="0">
                                          <p:val>
                                            <p:strVal val="0-#ppt_w/2"/>
                                          </p:val>
                                        </p:tav>
                                        <p:tav tm="100000">
                                          <p:val>
                                            <p:strVal val="#ppt_x"/>
                                          </p:val>
                                        </p:tav>
                                      </p:tavLst>
                                    </p:anim>
                                    <p:anim calcmode="lin" valueType="num">
                                      <p:cBhvr additive="base">
                                        <p:cTn id="12" dur="125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2500"/>
                            </p:stCondLst>
                            <p:childTnLst>
                              <p:par>
                                <p:cTn id="14" presetID="2" presetClass="entr" presetSubtype="4"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1250" fill="hold"/>
                                        <p:tgtEl>
                                          <p:spTgt spid="6"/>
                                        </p:tgtEl>
                                        <p:attrNameLst>
                                          <p:attrName>ppt_x</p:attrName>
                                        </p:attrNameLst>
                                      </p:cBhvr>
                                      <p:tavLst>
                                        <p:tav tm="0">
                                          <p:val>
                                            <p:strVal val="#ppt_x"/>
                                          </p:val>
                                        </p:tav>
                                        <p:tav tm="100000">
                                          <p:val>
                                            <p:strVal val="#ppt_x"/>
                                          </p:val>
                                        </p:tav>
                                      </p:tavLst>
                                    </p:anim>
                                    <p:anim calcmode="lin" valueType="num">
                                      <p:cBhvr additive="base">
                                        <p:cTn id="17" dur="125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9143999" cy="6857999"/>
          </a:xfrm>
          <a:prstGeom prst="rect">
            <a:avLst/>
          </a:prstGeom>
        </p:spPr>
      </p:pic>
      <p:sp>
        <p:nvSpPr>
          <p:cNvPr id="6" name="ZoneTexte 5"/>
          <p:cNvSpPr txBox="1"/>
          <p:nvPr/>
        </p:nvSpPr>
        <p:spPr>
          <a:xfrm>
            <a:off x="755576" y="452009"/>
            <a:ext cx="4536505" cy="523220"/>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Définition de </a:t>
            </a:r>
            <a:r>
              <a:rPr lang="fr-FR" sz="2800" b="1" dirty="0" err="1" smtClean="0">
                <a:latin typeface="Times New Roman" pitchFamily="18" charset="0"/>
                <a:cs typeface="Times New Roman" pitchFamily="18" charset="0"/>
              </a:rPr>
              <a:t>pili</a:t>
            </a:r>
            <a:r>
              <a:rPr lang="fr-FR" sz="2800" b="1" dirty="0" smtClean="0">
                <a:latin typeface="Times New Roman" pitchFamily="18" charset="0"/>
                <a:cs typeface="Times New Roman" pitchFamily="18" charset="0"/>
              </a:rPr>
              <a:t> </a:t>
            </a:r>
            <a:endParaRPr lang="fr-FR" sz="2800" b="1" dirty="0">
              <a:latin typeface="Times New Roman" pitchFamily="18" charset="0"/>
              <a:cs typeface="Times New Roman" pitchFamily="18" charset="0"/>
            </a:endParaRPr>
          </a:p>
        </p:txBody>
      </p:sp>
      <p:sp>
        <p:nvSpPr>
          <p:cNvPr id="7" name="ZoneTexte 6"/>
          <p:cNvSpPr txBox="1"/>
          <p:nvPr/>
        </p:nvSpPr>
        <p:spPr>
          <a:xfrm>
            <a:off x="755576" y="1268760"/>
            <a:ext cx="6840760" cy="1200329"/>
          </a:xfrm>
          <a:prstGeom prst="rect">
            <a:avLst/>
          </a:prstGeom>
          <a:noFill/>
        </p:spPr>
        <p:txBody>
          <a:bodyPr wrap="square" rtlCol="0">
            <a:spAutoFit/>
          </a:bodyPr>
          <a:lstStyle/>
          <a:p>
            <a:pPr algn="just"/>
            <a:r>
              <a:rPr lang="fr-FR" dirty="0">
                <a:latin typeface="Times New Roman" pitchFamily="18" charset="0"/>
                <a:cs typeface="Times New Roman" pitchFamily="18" charset="0"/>
              </a:rPr>
              <a:t>Les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(au singulier :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ou </a:t>
            </a:r>
            <a:r>
              <a:rPr lang="fr-FR" dirty="0" err="1">
                <a:latin typeface="Times New Roman" pitchFamily="18" charset="0"/>
                <a:cs typeface="Times New Roman" pitchFamily="18" charset="0"/>
              </a:rPr>
              <a:t>fimbriae</a:t>
            </a:r>
            <a:r>
              <a:rPr lang="fr-FR" dirty="0">
                <a:latin typeface="Times New Roman" pitchFamily="18" charset="0"/>
                <a:cs typeface="Times New Roman" pitchFamily="18" charset="0"/>
              </a:rPr>
              <a:t> (au singulier : </a:t>
            </a:r>
            <a:r>
              <a:rPr lang="fr-FR" dirty="0" err="1">
                <a:latin typeface="Times New Roman" pitchFamily="18" charset="0"/>
                <a:cs typeface="Times New Roman" pitchFamily="18" charset="0"/>
              </a:rPr>
              <a:t>fimbria</a:t>
            </a:r>
            <a:r>
              <a:rPr lang="fr-FR" dirty="0">
                <a:latin typeface="Times New Roman" pitchFamily="18" charset="0"/>
                <a:cs typeface="Times New Roman" pitchFamily="18" charset="0"/>
              </a:rPr>
              <a:t>) </a:t>
            </a:r>
            <a:r>
              <a:rPr lang="fr-FR" dirty="0" smtClean="0">
                <a:latin typeface="Times New Roman" pitchFamily="18" charset="0"/>
                <a:cs typeface="Times New Roman" pitchFamily="18" charset="0"/>
              </a:rPr>
              <a:t>sont des </a:t>
            </a:r>
            <a:r>
              <a:rPr lang="fr-FR" dirty="0">
                <a:latin typeface="Times New Roman" pitchFamily="18" charset="0"/>
                <a:cs typeface="Times New Roman" pitchFamily="18" charset="0"/>
              </a:rPr>
              <a:t>structures protéiques trouvées à la surface de </a:t>
            </a:r>
            <a:r>
              <a:rPr lang="fr-FR" dirty="0" smtClean="0">
                <a:latin typeface="Times New Roman" pitchFamily="18" charset="0"/>
                <a:cs typeface="Times New Roman" pitchFamily="18" charset="0"/>
              </a:rPr>
              <a:t>nombreuses bactéries </a:t>
            </a:r>
            <a:r>
              <a:rPr lang="fr-FR" dirty="0">
                <a:latin typeface="Times New Roman" pitchFamily="18" charset="0"/>
                <a:cs typeface="Times New Roman" pitchFamily="18" charset="0"/>
              </a:rPr>
              <a:t>,des appendices extracellulaire se distinguent des </a:t>
            </a:r>
            <a:r>
              <a:rPr lang="fr-FR" dirty="0" smtClean="0">
                <a:latin typeface="Times New Roman" pitchFamily="18" charset="0"/>
                <a:cs typeface="Times New Roman" pitchFamily="18" charset="0"/>
              </a:rPr>
              <a:t>flagelles par </a:t>
            </a:r>
            <a:r>
              <a:rPr lang="fr-FR" dirty="0">
                <a:latin typeface="Times New Roman" pitchFamily="18" charset="0"/>
                <a:cs typeface="Times New Roman" pitchFamily="18" charset="0"/>
              </a:rPr>
              <a:t>leur formes plus fines et courte</a:t>
            </a:r>
          </a:p>
        </p:txBody>
      </p:sp>
      <p:sp>
        <p:nvSpPr>
          <p:cNvPr id="8" name="ZoneTexte 7"/>
          <p:cNvSpPr txBox="1"/>
          <p:nvPr/>
        </p:nvSpPr>
        <p:spPr>
          <a:xfrm>
            <a:off x="755576" y="2780928"/>
            <a:ext cx="5256584" cy="523220"/>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Structure du </a:t>
            </a:r>
            <a:r>
              <a:rPr lang="fr-FR" sz="2800" b="1" dirty="0" err="1" smtClean="0">
                <a:latin typeface="Times New Roman" pitchFamily="18" charset="0"/>
                <a:cs typeface="Times New Roman" pitchFamily="18" charset="0"/>
              </a:rPr>
              <a:t>pilus</a:t>
            </a:r>
            <a:endParaRPr lang="fr-FR" sz="2800" b="1" dirty="0">
              <a:latin typeface="Times New Roman" pitchFamily="18" charset="0"/>
              <a:cs typeface="Times New Roman" pitchFamily="18" charset="0"/>
            </a:endParaRPr>
          </a:p>
        </p:txBody>
      </p:sp>
      <p:sp>
        <p:nvSpPr>
          <p:cNvPr id="9" name="ZoneTexte 8"/>
          <p:cNvSpPr txBox="1"/>
          <p:nvPr/>
        </p:nvSpPr>
        <p:spPr>
          <a:xfrm>
            <a:off x="852952" y="3645024"/>
            <a:ext cx="6956549" cy="1754326"/>
          </a:xfrm>
          <a:prstGeom prst="rect">
            <a:avLst/>
          </a:prstGeom>
          <a:noFill/>
        </p:spPr>
        <p:txBody>
          <a:bodyPr wrap="square" rtlCol="0">
            <a:spAutoFit/>
          </a:bodyPr>
          <a:lstStyle/>
          <a:p>
            <a:pPr algn="just"/>
            <a:r>
              <a:rPr lang="fr-FR" dirty="0">
                <a:latin typeface="Times New Roman" pitchFamily="18" charset="0"/>
                <a:cs typeface="Times New Roman" pitchFamily="18" charset="0"/>
              </a:rPr>
              <a:t>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est constitué de sous-unités protéiques appelées </a:t>
            </a:r>
            <a:r>
              <a:rPr lang="fr-FR" dirty="0" err="1" smtClean="0">
                <a:latin typeface="Times New Roman" pitchFamily="18" charset="0"/>
                <a:cs typeface="Times New Roman" pitchFamily="18" charset="0"/>
              </a:rPr>
              <a:t>pilines</a:t>
            </a:r>
            <a:r>
              <a:rPr lang="fr-FR" dirty="0" smtClean="0">
                <a:latin typeface="Times New Roman" pitchFamily="18" charset="0"/>
                <a:cs typeface="Times New Roman" pitchFamily="18" charset="0"/>
              </a:rPr>
              <a:t>, organisées </a:t>
            </a:r>
            <a:r>
              <a:rPr lang="fr-FR" dirty="0">
                <a:latin typeface="Times New Roman" pitchFamily="18" charset="0"/>
                <a:cs typeface="Times New Roman" pitchFamily="18" charset="0"/>
              </a:rPr>
              <a:t>en une structure hélicoïdale.</a:t>
            </a:r>
          </a:p>
          <a:p>
            <a:pPr algn="just"/>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Ces sous-unités s'assemblent pour former un tube creux et rigide. </a:t>
            </a:r>
            <a:r>
              <a:rPr lang="fr-FR" dirty="0" smtClean="0">
                <a:latin typeface="Times New Roman" pitchFamily="18" charset="0"/>
                <a:cs typeface="Times New Roman" pitchFamily="18" charset="0"/>
              </a:rPr>
              <a:t>En microscopie </a:t>
            </a:r>
            <a:r>
              <a:rPr lang="fr-FR" dirty="0">
                <a:latin typeface="Times New Roman" pitchFamily="18" charset="0"/>
                <a:cs typeface="Times New Roman" pitchFamily="18" charset="0"/>
              </a:rPr>
              <a:t>électronique, les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apparaissent comme des </a:t>
            </a:r>
            <a:r>
              <a:rPr lang="fr-FR" dirty="0" smtClean="0">
                <a:latin typeface="Times New Roman" pitchFamily="18" charset="0"/>
                <a:cs typeface="Times New Roman" pitchFamily="18" charset="0"/>
              </a:rPr>
              <a:t>filaments lisses </a:t>
            </a:r>
            <a:r>
              <a:rPr lang="fr-FR" dirty="0">
                <a:latin typeface="Times New Roman" pitchFamily="18" charset="0"/>
                <a:cs typeface="Times New Roman" pitchFamily="18" charset="0"/>
              </a:rPr>
              <a:t>et droits qui peuvent parfois être légèrement courbés </a:t>
            </a:r>
            <a:r>
              <a:rPr lang="fr-FR" dirty="0" smtClean="0">
                <a:latin typeface="Times New Roman" pitchFamily="18" charset="0"/>
                <a:cs typeface="Times New Roman" pitchFamily="18" charset="0"/>
              </a:rPr>
              <a:t>ou </a:t>
            </a:r>
            <a:r>
              <a:rPr lang="fr-FR" dirty="0">
                <a:latin typeface="Times New Roman" pitchFamily="18" charset="0"/>
                <a:cs typeface="Times New Roman" pitchFamily="18" charset="0"/>
              </a:rPr>
              <a:t>flexible.</a:t>
            </a:r>
          </a:p>
          <a:p>
            <a:pPr algn="just"/>
            <a:endParaRPr lang="fr-FR" dirty="0">
              <a:latin typeface="Times New Roman" pitchFamily="18" charset="0"/>
              <a:cs typeface="Times New Roman" pitchFamily="18" charset="0"/>
            </a:endParaRPr>
          </a:p>
        </p:txBody>
      </p:sp>
    </p:spTree>
    <p:extLst>
      <p:ext uri="{BB962C8B-B14F-4D97-AF65-F5344CB8AC3E}">
        <p14:creationId xmlns:p14="http://schemas.microsoft.com/office/powerpoint/2010/main" val="8115116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1000" fill="hold"/>
                                        <p:tgtEl>
                                          <p:spTgt spid="7"/>
                                        </p:tgtEl>
                                        <p:attrNameLst>
                                          <p:attrName>ppt_x</p:attrName>
                                        </p:attrNameLst>
                                      </p:cBhvr>
                                      <p:tavLst>
                                        <p:tav tm="0">
                                          <p:val>
                                            <p:strVal val="#ppt_x"/>
                                          </p:val>
                                        </p:tav>
                                        <p:tav tm="100000">
                                          <p:val>
                                            <p:strVal val="#ppt_x"/>
                                          </p:val>
                                        </p:tav>
                                      </p:tavLst>
                                    </p:anim>
                                    <p:anim calcmode="lin" valueType="num">
                                      <p:cBhvr additive="base">
                                        <p:cTn id="17" dur="1000" fill="hold"/>
                                        <p:tgtEl>
                                          <p:spTgt spid="7"/>
                                        </p:tgtEl>
                                        <p:attrNameLst>
                                          <p:attrName>ppt_y</p:attrName>
                                        </p:attrNameLst>
                                      </p:cBhvr>
                                      <p:tavLst>
                                        <p:tav tm="0">
                                          <p:val>
                                            <p:strVal val="1+#ppt_h/2"/>
                                          </p:val>
                                        </p:tav>
                                        <p:tav tm="100000">
                                          <p:val>
                                            <p:strVal val="#ppt_y"/>
                                          </p:val>
                                        </p:tav>
                                      </p:tavLst>
                                    </p:anim>
                                  </p:childTnLst>
                                </p:cTn>
                              </p:par>
                            </p:childTnLst>
                          </p:cTn>
                        </p:par>
                        <p:par>
                          <p:cTn id="18" fill="hold">
                            <p:stCondLst>
                              <p:cond delay="3000"/>
                            </p:stCondLst>
                            <p:childTnLst>
                              <p:par>
                                <p:cTn id="19" presetID="2" presetClass="entr" presetSubtype="8"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1000" fill="hold"/>
                                        <p:tgtEl>
                                          <p:spTgt spid="8"/>
                                        </p:tgtEl>
                                        <p:attrNameLst>
                                          <p:attrName>ppt_x</p:attrName>
                                        </p:attrNameLst>
                                      </p:cBhvr>
                                      <p:tavLst>
                                        <p:tav tm="0">
                                          <p:val>
                                            <p:strVal val="0-#ppt_w/2"/>
                                          </p:val>
                                        </p:tav>
                                        <p:tav tm="100000">
                                          <p:val>
                                            <p:strVal val="#ppt_x"/>
                                          </p:val>
                                        </p:tav>
                                      </p:tavLst>
                                    </p:anim>
                                    <p:anim calcmode="lin" valueType="num">
                                      <p:cBhvr additive="base">
                                        <p:cTn id="22" dur="1000" fill="hold"/>
                                        <p:tgtEl>
                                          <p:spTgt spid="8"/>
                                        </p:tgtEl>
                                        <p:attrNameLst>
                                          <p:attrName>ppt_y</p:attrName>
                                        </p:attrNameLst>
                                      </p:cBhvr>
                                      <p:tavLst>
                                        <p:tav tm="0">
                                          <p:val>
                                            <p:strVal val="#ppt_y"/>
                                          </p:val>
                                        </p:tav>
                                        <p:tav tm="100000">
                                          <p:val>
                                            <p:strVal val="#ppt_y"/>
                                          </p:val>
                                        </p:tav>
                                      </p:tavLst>
                                    </p:anim>
                                  </p:childTnLst>
                                </p:cTn>
                              </p:par>
                            </p:childTnLst>
                          </p:cTn>
                        </p:par>
                        <p:par>
                          <p:cTn id="23" fill="hold">
                            <p:stCondLst>
                              <p:cond delay="4000"/>
                            </p:stCondLst>
                            <p:childTnLst>
                              <p:par>
                                <p:cTn id="24" presetID="2" presetClass="entr" presetSubtype="4"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1000" fill="hold"/>
                                        <p:tgtEl>
                                          <p:spTgt spid="9"/>
                                        </p:tgtEl>
                                        <p:attrNameLst>
                                          <p:attrName>ppt_x</p:attrName>
                                        </p:attrNameLst>
                                      </p:cBhvr>
                                      <p:tavLst>
                                        <p:tav tm="0">
                                          <p:val>
                                            <p:strVal val="#ppt_x"/>
                                          </p:val>
                                        </p:tav>
                                        <p:tav tm="100000">
                                          <p:val>
                                            <p:strVal val="#ppt_x"/>
                                          </p:val>
                                        </p:tav>
                                      </p:tavLst>
                                    </p:anim>
                                    <p:anim calcmode="lin" valueType="num">
                                      <p:cBhvr additive="base">
                                        <p:cTn id="27"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3999" cy="6857999"/>
          </a:xfrm>
          <a:prstGeom prst="rect">
            <a:avLst/>
          </a:prstGeom>
        </p:spPr>
      </p:pic>
      <p:sp>
        <p:nvSpPr>
          <p:cNvPr id="5" name="ZoneTexte 4"/>
          <p:cNvSpPr txBox="1"/>
          <p:nvPr/>
        </p:nvSpPr>
        <p:spPr>
          <a:xfrm>
            <a:off x="755576" y="459158"/>
            <a:ext cx="4464496" cy="523220"/>
          </a:xfrm>
          <a:prstGeom prst="rect">
            <a:avLst/>
          </a:prstGeom>
          <a:noFill/>
        </p:spPr>
        <p:txBody>
          <a:bodyPr wrap="square" rtlCol="0">
            <a:spAutoFit/>
          </a:bodyPr>
          <a:lstStyle/>
          <a:p>
            <a:pPr marL="457200" indent="-457200">
              <a:buFont typeface="Wingdings" pitchFamily="2" charset="2"/>
              <a:buChar char="v"/>
            </a:pPr>
            <a:r>
              <a:rPr lang="fr-FR" sz="2800" b="1" dirty="0" smtClean="0">
                <a:latin typeface="Times New Roman" pitchFamily="18" charset="0"/>
                <a:cs typeface="Times New Roman" pitchFamily="18" charset="0"/>
              </a:rPr>
              <a:t>Types de </a:t>
            </a:r>
            <a:r>
              <a:rPr lang="fr-FR" sz="2800" b="1" dirty="0" err="1" smtClean="0">
                <a:latin typeface="Times New Roman" pitchFamily="18" charset="0"/>
                <a:cs typeface="Times New Roman" pitchFamily="18" charset="0"/>
              </a:rPr>
              <a:t>pilus</a:t>
            </a:r>
            <a:endParaRPr lang="fr-FR" sz="2800" b="1" dirty="0">
              <a:latin typeface="Times New Roman" pitchFamily="18" charset="0"/>
              <a:cs typeface="Times New Roman" pitchFamily="18" charset="0"/>
            </a:endParaRPr>
          </a:p>
        </p:txBody>
      </p:sp>
      <p:sp>
        <p:nvSpPr>
          <p:cNvPr id="6" name="ZoneTexte 5"/>
          <p:cNvSpPr txBox="1"/>
          <p:nvPr/>
        </p:nvSpPr>
        <p:spPr>
          <a:xfrm>
            <a:off x="755576" y="1028247"/>
            <a:ext cx="4752528" cy="5632311"/>
          </a:xfrm>
          <a:prstGeom prst="rect">
            <a:avLst/>
          </a:prstGeom>
          <a:noFill/>
        </p:spPr>
        <p:txBody>
          <a:bodyPr wrap="square" rtlCol="0">
            <a:spAutoFit/>
          </a:bodyPr>
          <a:lstStyle/>
          <a:p>
            <a:pPr algn="just"/>
            <a:r>
              <a:rPr lang="fr-FR" dirty="0">
                <a:latin typeface="Times New Roman" pitchFamily="18" charset="0"/>
                <a:cs typeface="Times New Roman" pitchFamily="18" charset="0"/>
              </a:rPr>
              <a:t> </a:t>
            </a:r>
            <a:r>
              <a:rPr lang="fr-FR" dirty="0" smtClean="0">
                <a:latin typeface="Times New Roman" pitchFamily="18" charset="0"/>
                <a:cs typeface="Times New Roman" pitchFamily="18" charset="0"/>
              </a:rPr>
              <a:t> Les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peuvent être classés en plusieurs types selon </a:t>
            </a:r>
            <a:r>
              <a:rPr lang="fr-FR" dirty="0" smtClean="0">
                <a:latin typeface="Times New Roman" pitchFamily="18" charset="0"/>
                <a:cs typeface="Times New Roman" pitchFamily="18" charset="0"/>
              </a:rPr>
              <a:t>leur structure</a:t>
            </a:r>
            <a:r>
              <a:rPr lang="fr-FR" dirty="0">
                <a:latin typeface="Times New Roman" pitchFamily="18" charset="0"/>
                <a:cs typeface="Times New Roman" pitchFamily="18" charset="0"/>
              </a:rPr>
              <a:t>, leur composition protéique et leurs </a:t>
            </a:r>
            <a:r>
              <a:rPr lang="fr-FR" dirty="0" smtClean="0">
                <a:latin typeface="Times New Roman" pitchFamily="18" charset="0"/>
                <a:cs typeface="Times New Roman" pitchFamily="18" charset="0"/>
              </a:rPr>
              <a:t>fonctions. </a:t>
            </a:r>
          </a:p>
          <a:p>
            <a:pPr algn="just"/>
            <a:r>
              <a:rPr lang="fr-FR" b="1" dirty="0" smtClean="0">
                <a:latin typeface="Times New Roman" pitchFamily="18" charset="0"/>
                <a:cs typeface="Times New Roman" pitchFamily="18" charset="0"/>
              </a:rPr>
              <a:t>   </a:t>
            </a:r>
            <a:r>
              <a:rPr lang="fr-FR" b="1" dirty="0" err="1" smtClean="0">
                <a:latin typeface="Times New Roman" pitchFamily="18" charset="0"/>
                <a:cs typeface="Times New Roman" pitchFamily="18" charset="0"/>
              </a:rPr>
              <a:t>Pili</a:t>
            </a:r>
            <a:r>
              <a:rPr lang="fr-FR" b="1" dirty="0" smtClean="0">
                <a:latin typeface="Times New Roman" pitchFamily="18" charset="0"/>
                <a:cs typeface="Times New Roman" pitchFamily="18" charset="0"/>
              </a:rPr>
              <a:t> ordinaires </a:t>
            </a:r>
            <a:r>
              <a:rPr lang="fr-FR" dirty="0" smtClean="0">
                <a:latin typeface="Times New Roman" pitchFamily="18" charset="0"/>
                <a:cs typeface="Times New Roman" pitchFamily="18" charset="0"/>
              </a:rPr>
              <a:t>(ou communs) : ces </a:t>
            </a:r>
            <a:r>
              <a:rPr lang="fr-FR" dirty="0" err="1" smtClean="0">
                <a:latin typeface="Times New Roman" pitchFamily="18" charset="0"/>
                <a:cs typeface="Times New Roman" pitchFamily="18" charset="0"/>
              </a:rPr>
              <a:t>pili</a:t>
            </a:r>
            <a:r>
              <a:rPr lang="fr-FR" dirty="0" smtClean="0">
                <a:latin typeface="Times New Roman" pitchFamily="18" charset="0"/>
                <a:cs typeface="Times New Roman" pitchFamily="18" charset="0"/>
              </a:rPr>
              <a:t> sont impliqués dans l'adhésion des bactéries aux surfaces biotiques et abiotiques. Ils permettent aux bactéries de coloniser des surfaces et de former des biofilms, ce qui est crucial pour leur survie et leur virulence. Ces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sont généralement courts et fins</a:t>
            </a:r>
            <a:r>
              <a:rPr lang="fr-FR" dirty="0" smtClean="0">
                <a:latin typeface="Times New Roman" pitchFamily="18" charset="0"/>
                <a:cs typeface="Times New Roman" pitchFamily="18" charset="0"/>
              </a:rPr>
              <a:t>. </a:t>
            </a:r>
          </a:p>
          <a:p>
            <a:pPr algn="just"/>
            <a:r>
              <a:rPr lang="fr-FR" dirty="0" smtClean="0">
                <a:latin typeface="Times New Roman" pitchFamily="18" charset="0"/>
                <a:cs typeface="Times New Roman" pitchFamily="18" charset="0"/>
              </a:rPr>
              <a:t>   </a:t>
            </a:r>
            <a:r>
              <a:rPr lang="fr-FR" b="1" dirty="0" err="1" smtClean="0">
                <a:latin typeface="Times New Roman" pitchFamily="18" charset="0"/>
                <a:cs typeface="Times New Roman" pitchFamily="18" charset="0"/>
              </a:rPr>
              <a:t>Pili</a:t>
            </a:r>
            <a:r>
              <a:rPr lang="fr-FR" b="1" dirty="0" smtClean="0">
                <a:latin typeface="Times New Roman" pitchFamily="18" charset="0"/>
                <a:cs typeface="Times New Roman" pitchFamily="18" charset="0"/>
              </a:rPr>
              <a:t> </a:t>
            </a:r>
            <a:r>
              <a:rPr lang="fr-FR" b="1" dirty="0">
                <a:latin typeface="Times New Roman" pitchFamily="18" charset="0"/>
                <a:cs typeface="Times New Roman" pitchFamily="18" charset="0"/>
              </a:rPr>
              <a:t>sexuels </a:t>
            </a:r>
            <a:r>
              <a:rPr lang="fr-FR" dirty="0">
                <a:latin typeface="Times New Roman" pitchFamily="18" charset="0"/>
                <a:cs typeface="Times New Roman" pitchFamily="18" charset="0"/>
              </a:rPr>
              <a:t>(ou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de conjugaison) : ces structures </a:t>
            </a:r>
            <a:r>
              <a:rPr lang="fr-FR" dirty="0" smtClean="0">
                <a:latin typeface="Times New Roman" pitchFamily="18" charset="0"/>
                <a:cs typeface="Times New Roman" pitchFamily="18" charset="0"/>
              </a:rPr>
              <a:t>sont effectivement </a:t>
            </a:r>
            <a:r>
              <a:rPr lang="fr-FR" dirty="0">
                <a:latin typeface="Times New Roman" pitchFamily="18" charset="0"/>
                <a:cs typeface="Times New Roman" pitchFamily="18" charset="0"/>
              </a:rPr>
              <a:t>plus longues et plus épaisses que les </a:t>
            </a:r>
            <a:r>
              <a:rPr lang="fr-FR" dirty="0" err="1">
                <a:latin typeface="Times New Roman" pitchFamily="18" charset="0"/>
                <a:cs typeface="Times New Roman" pitchFamily="18" charset="0"/>
              </a:rPr>
              <a:t>pili</a:t>
            </a:r>
            <a:r>
              <a:rPr lang="fr-FR" dirty="0">
                <a:latin typeface="Times New Roman" pitchFamily="18" charset="0"/>
                <a:cs typeface="Times New Roman" pitchFamily="18" charset="0"/>
              </a:rPr>
              <a:t> </a:t>
            </a:r>
            <a:r>
              <a:rPr lang="fr-FR" dirty="0" smtClean="0">
                <a:latin typeface="Times New Roman" pitchFamily="18" charset="0"/>
                <a:cs typeface="Times New Roman" pitchFamily="18" charset="0"/>
              </a:rPr>
              <a:t>ordinaires et </a:t>
            </a:r>
            <a:r>
              <a:rPr lang="fr-FR" dirty="0">
                <a:latin typeface="Times New Roman" pitchFamily="18" charset="0"/>
                <a:cs typeface="Times New Roman" pitchFamily="18" charset="0"/>
              </a:rPr>
              <a:t>se trouve à la surface de certaines bactéries, notamment les </a:t>
            </a:r>
            <a:r>
              <a:rPr lang="fr-FR" dirty="0" smtClean="0">
                <a:latin typeface="Times New Roman" pitchFamily="18" charset="0"/>
                <a:cs typeface="Times New Roman" pitchFamily="18" charset="0"/>
              </a:rPr>
              <a:t>bactéries Gram-négatives</a:t>
            </a:r>
            <a:r>
              <a:rPr lang="fr-FR" dirty="0">
                <a:latin typeface="Times New Roman" pitchFamily="18" charset="0"/>
                <a:cs typeface="Times New Roman" pitchFamily="18" charset="0"/>
              </a:rPr>
              <a:t>. </a:t>
            </a:r>
            <a:endParaRPr lang="fr-FR" dirty="0" smtClean="0">
              <a:latin typeface="Times New Roman" pitchFamily="18" charset="0"/>
              <a:cs typeface="Times New Roman" pitchFamily="18" charset="0"/>
            </a:endParaRPr>
          </a:p>
          <a:p>
            <a:pPr algn="just"/>
            <a:r>
              <a:rPr lang="fr-FR" dirty="0" smtClean="0">
                <a:latin typeface="Times New Roman" pitchFamily="18" charset="0"/>
                <a:cs typeface="Times New Roman" pitchFamily="18" charset="0"/>
              </a:rPr>
              <a:t>Cette </a:t>
            </a:r>
            <a:r>
              <a:rPr lang="fr-FR" dirty="0">
                <a:latin typeface="Times New Roman" pitchFamily="18" charset="0"/>
                <a:cs typeface="Times New Roman" pitchFamily="18" charset="0"/>
              </a:rPr>
              <a:t>structure joue un rôle fondamental dans</a:t>
            </a:r>
          </a:p>
          <a:p>
            <a:pPr algn="just"/>
            <a:r>
              <a:rPr lang="fr-FR" b="1" dirty="0">
                <a:latin typeface="Times New Roman" pitchFamily="18" charset="0"/>
                <a:cs typeface="Times New Roman" pitchFamily="18" charset="0"/>
              </a:rPr>
              <a:t>la conjugaison </a:t>
            </a:r>
            <a:r>
              <a:rPr lang="fr-FR" b="1" dirty="0" smtClean="0">
                <a:latin typeface="Times New Roman" pitchFamily="18" charset="0"/>
                <a:cs typeface="Times New Roman" pitchFamily="18" charset="0"/>
              </a:rPr>
              <a:t>bactérienne</a:t>
            </a:r>
            <a:r>
              <a:rPr lang="fr-FR" dirty="0">
                <a:latin typeface="Times New Roman" pitchFamily="18" charset="0"/>
                <a:cs typeface="Times New Roman" pitchFamily="18" charset="0"/>
              </a:rPr>
              <a:t> </a:t>
            </a:r>
            <a:r>
              <a:rPr lang="fr-FR" dirty="0" smtClean="0">
                <a:latin typeface="Times New Roman" pitchFamily="18" charset="0"/>
                <a:cs typeface="Times New Roman" pitchFamily="18" charset="0"/>
              </a:rPr>
              <a:t>(un </a:t>
            </a:r>
            <a:r>
              <a:rPr lang="fr-FR" dirty="0">
                <a:latin typeface="Times New Roman" pitchFamily="18" charset="0"/>
                <a:cs typeface="Times New Roman" pitchFamily="18" charset="0"/>
              </a:rPr>
              <a:t>processus essentiel de </a:t>
            </a:r>
            <a:r>
              <a:rPr lang="fr-FR" b="1" dirty="0" smtClean="0">
                <a:latin typeface="Times New Roman" pitchFamily="18" charset="0"/>
                <a:cs typeface="Times New Roman" pitchFamily="18" charset="0"/>
              </a:rPr>
              <a:t>transfert horizontal </a:t>
            </a:r>
            <a:r>
              <a:rPr lang="fr-FR" dirty="0">
                <a:latin typeface="Times New Roman" pitchFamily="18" charset="0"/>
                <a:cs typeface="Times New Roman" pitchFamily="18" charset="0"/>
              </a:rPr>
              <a:t>de gènes entre </a:t>
            </a:r>
            <a:r>
              <a:rPr lang="fr-FR" dirty="0" smtClean="0">
                <a:latin typeface="Times New Roman" pitchFamily="18" charset="0"/>
                <a:cs typeface="Times New Roman" pitchFamily="18" charset="0"/>
              </a:rPr>
              <a:t>bactéries).</a:t>
            </a:r>
            <a:endParaRPr lang="fr-FR" dirty="0">
              <a:latin typeface="Times New Roman" pitchFamily="18" charset="0"/>
              <a:cs typeface="Times New Roman" pitchFamily="18" charset="0"/>
            </a:endParaRPr>
          </a:p>
          <a:p>
            <a:pPr algn="just"/>
            <a:r>
              <a:rPr lang="fr-FR" dirty="0" smtClean="0">
                <a:latin typeface="Times New Roman" pitchFamily="18" charset="0"/>
                <a:cs typeface="Times New Roman" pitchFamily="18" charset="0"/>
              </a:rPr>
              <a:t> </a:t>
            </a:r>
          </a:p>
        </p:txBody>
      </p:sp>
      <p:grpSp>
        <p:nvGrpSpPr>
          <p:cNvPr id="7" name="Groupe 6"/>
          <p:cNvGrpSpPr/>
          <p:nvPr/>
        </p:nvGrpSpPr>
        <p:grpSpPr>
          <a:xfrm>
            <a:off x="5652120" y="1171858"/>
            <a:ext cx="2780012" cy="3050848"/>
            <a:chOff x="5652120" y="1171858"/>
            <a:chExt cx="2780012" cy="3050848"/>
          </a:xfrm>
        </p:grpSpPr>
        <p:pic>
          <p:nvPicPr>
            <p:cNvPr id="12" name="Imag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2120" y="1171858"/>
              <a:ext cx="2780012" cy="2459794"/>
            </a:xfrm>
            <a:prstGeom prst="rect">
              <a:avLst/>
            </a:prstGeom>
          </p:spPr>
        </p:pic>
        <p:sp>
          <p:nvSpPr>
            <p:cNvPr id="14" name="ZoneTexte 13"/>
            <p:cNvSpPr txBox="1"/>
            <p:nvPr/>
          </p:nvSpPr>
          <p:spPr>
            <a:xfrm>
              <a:off x="5652120" y="3622542"/>
              <a:ext cx="2780012" cy="600164"/>
            </a:xfrm>
            <a:prstGeom prst="rect">
              <a:avLst/>
            </a:prstGeom>
            <a:noFill/>
          </p:spPr>
          <p:txBody>
            <a:bodyPr wrap="square" rtlCol="0">
              <a:spAutoFit/>
            </a:bodyPr>
            <a:lstStyle/>
            <a:p>
              <a:r>
                <a:rPr lang="fr-FR" sz="1100" dirty="0">
                  <a:latin typeface="Times New Roman" pitchFamily="18" charset="0"/>
                  <a:cs typeface="Times New Roman" pitchFamily="18" charset="0"/>
                </a:rPr>
                <a:t>Figure N°1 : Observation de la structure des </a:t>
              </a:r>
              <a:r>
                <a:rPr lang="fr-FR" sz="1100" dirty="0" err="1">
                  <a:latin typeface="Times New Roman" pitchFamily="18" charset="0"/>
                  <a:cs typeface="Times New Roman" pitchFamily="18" charset="0"/>
                </a:rPr>
                <a:t>pili</a:t>
              </a:r>
              <a:r>
                <a:rPr lang="fr-FR" sz="1100" dirty="0">
                  <a:latin typeface="Times New Roman" pitchFamily="18" charset="0"/>
                  <a:cs typeface="Times New Roman" pitchFamily="18" charset="0"/>
                </a:rPr>
                <a:t> d’</a:t>
              </a:r>
              <a:r>
                <a:rPr lang="fr-FR" sz="1100" i="1" dirty="0">
                  <a:latin typeface="Times New Roman" pitchFamily="18" charset="0"/>
                  <a:cs typeface="Times New Roman" pitchFamily="18" charset="0"/>
                </a:rPr>
                <a:t>Escherichia</a:t>
              </a:r>
              <a:r>
                <a:rPr lang="fr-FR" sz="1100" dirty="0">
                  <a:latin typeface="Times New Roman" pitchFamily="18" charset="0"/>
                  <a:cs typeface="Times New Roman" pitchFamily="18" charset="0"/>
                </a:rPr>
                <a:t> </a:t>
              </a:r>
              <a:r>
                <a:rPr lang="fr-FR" sz="1100" i="1" dirty="0">
                  <a:latin typeface="Times New Roman" pitchFamily="18" charset="0"/>
                  <a:cs typeface="Times New Roman" pitchFamily="18" charset="0"/>
                </a:rPr>
                <a:t>coli</a:t>
              </a:r>
              <a:r>
                <a:rPr lang="fr-FR" sz="1100" dirty="0">
                  <a:latin typeface="Times New Roman" pitchFamily="18" charset="0"/>
                  <a:cs typeface="Times New Roman" pitchFamily="18" charset="0"/>
                </a:rPr>
                <a:t> </a:t>
              </a:r>
              <a:r>
                <a:rPr lang="fr-FR" sz="1100" dirty="0" smtClean="0">
                  <a:latin typeface="Times New Roman" pitchFamily="18" charset="0"/>
                  <a:cs typeface="Times New Roman" pitchFamily="18" charset="0"/>
                </a:rPr>
                <a:t>au  microscope </a:t>
              </a:r>
              <a:r>
                <a:rPr lang="fr-FR" sz="1100" dirty="0">
                  <a:latin typeface="Times New Roman" pitchFamily="18" charset="0"/>
                  <a:cs typeface="Times New Roman" pitchFamily="18" charset="0"/>
                </a:rPr>
                <a:t>électronique.</a:t>
              </a:r>
            </a:p>
          </p:txBody>
        </p:sp>
      </p:grpSp>
      <p:grpSp>
        <p:nvGrpSpPr>
          <p:cNvPr id="3" name="Groupe 2"/>
          <p:cNvGrpSpPr/>
          <p:nvPr/>
        </p:nvGrpSpPr>
        <p:grpSpPr>
          <a:xfrm>
            <a:off x="5652120" y="4231815"/>
            <a:ext cx="2880320" cy="2195099"/>
            <a:chOff x="5652120" y="4231815"/>
            <a:chExt cx="2880320" cy="2195099"/>
          </a:xfrm>
        </p:grpSpPr>
        <p:pic>
          <p:nvPicPr>
            <p:cNvPr id="18" name="Imag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52120" y="4231815"/>
              <a:ext cx="2880320" cy="1819529"/>
            </a:xfrm>
            <a:prstGeom prst="rect">
              <a:avLst/>
            </a:prstGeom>
          </p:spPr>
        </p:pic>
        <p:sp>
          <p:nvSpPr>
            <p:cNvPr id="19" name="ZoneTexte 18"/>
            <p:cNvSpPr txBox="1"/>
            <p:nvPr/>
          </p:nvSpPr>
          <p:spPr>
            <a:xfrm>
              <a:off x="5868144" y="6165304"/>
              <a:ext cx="2563988" cy="261610"/>
            </a:xfrm>
            <a:prstGeom prst="rect">
              <a:avLst/>
            </a:prstGeom>
            <a:noFill/>
          </p:spPr>
          <p:txBody>
            <a:bodyPr wrap="square" rtlCol="0">
              <a:spAutoFit/>
            </a:bodyPr>
            <a:lstStyle/>
            <a:p>
              <a:r>
                <a:rPr lang="fr-FR" sz="1100" dirty="0" smtClean="0">
                  <a:latin typeface="Times New Roman" pitchFamily="18" charset="0"/>
                  <a:cs typeface="Times New Roman" pitchFamily="18" charset="0"/>
                </a:rPr>
                <a:t> </a:t>
              </a:r>
              <a:endParaRPr lang="fr-FR" sz="1100" dirty="0">
                <a:latin typeface="Times New Roman" pitchFamily="18" charset="0"/>
                <a:cs typeface="Times New Roman" pitchFamily="18" charset="0"/>
              </a:endParaRPr>
            </a:p>
          </p:txBody>
        </p:sp>
      </p:grpSp>
    </p:spTree>
    <p:extLst>
      <p:ext uri="{BB962C8B-B14F-4D97-AF65-F5344CB8AC3E}">
        <p14:creationId xmlns:p14="http://schemas.microsoft.com/office/powerpoint/2010/main" val="27985975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42"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1000"/>
                                        <p:tgtEl>
                                          <p:spTgt spid="6"/>
                                        </p:tgtEl>
                                      </p:cBhvr>
                                    </p:animEffect>
                                    <p:anim calcmode="lin" valueType="num">
                                      <p:cBhvr>
                                        <p:cTn id="17" dur="1000" fill="hold"/>
                                        <p:tgtEl>
                                          <p:spTgt spid="6"/>
                                        </p:tgtEl>
                                        <p:attrNameLst>
                                          <p:attrName>ppt_x</p:attrName>
                                        </p:attrNameLst>
                                      </p:cBhvr>
                                      <p:tavLst>
                                        <p:tav tm="0">
                                          <p:val>
                                            <p:strVal val="#ppt_x"/>
                                          </p:val>
                                        </p:tav>
                                        <p:tav tm="100000">
                                          <p:val>
                                            <p:strVal val="#ppt_x"/>
                                          </p:val>
                                        </p:tav>
                                      </p:tavLst>
                                    </p:anim>
                                    <p:anim calcmode="lin" valueType="num">
                                      <p:cBhvr>
                                        <p:cTn id="18" dur="1000" fill="hold"/>
                                        <p:tgtEl>
                                          <p:spTgt spid="6"/>
                                        </p:tgtEl>
                                        <p:attrNameLst>
                                          <p:attrName>ppt_y</p:attrName>
                                        </p:attrNameLst>
                                      </p:cBhvr>
                                      <p:tavLst>
                                        <p:tav tm="0">
                                          <p:val>
                                            <p:strVal val="#ppt_y+.1"/>
                                          </p:val>
                                        </p:tav>
                                        <p:tav tm="100000">
                                          <p:val>
                                            <p:strVal val="#ppt_y"/>
                                          </p:val>
                                        </p:tav>
                                      </p:tavLst>
                                    </p:anim>
                                  </p:childTnLst>
                                </p:cTn>
                              </p:par>
                            </p:childTnLst>
                          </p:cTn>
                        </p:par>
                        <p:par>
                          <p:cTn id="19" fill="hold">
                            <p:stCondLst>
                              <p:cond delay="3000"/>
                            </p:stCondLst>
                            <p:childTnLst>
                              <p:par>
                                <p:cTn id="20" presetID="2" presetClass="entr" presetSubtype="2" fill="hold" nodeType="after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additive="base">
                                        <p:cTn id="22" dur="1000" fill="hold"/>
                                        <p:tgtEl>
                                          <p:spTgt spid="3"/>
                                        </p:tgtEl>
                                        <p:attrNameLst>
                                          <p:attrName>ppt_x</p:attrName>
                                        </p:attrNameLst>
                                      </p:cBhvr>
                                      <p:tavLst>
                                        <p:tav tm="0">
                                          <p:val>
                                            <p:strVal val="1+#ppt_w/2"/>
                                          </p:val>
                                        </p:tav>
                                        <p:tav tm="100000">
                                          <p:val>
                                            <p:strVal val="#ppt_x"/>
                                          </p:val>
                                        </p:tav>
                                      </p:tavLst>
                                    </p:anim>
                                    <p:anim calcmode="lin" valueType="num">
                                      <p:cBhvr additive="base">
                                        <p:cTn id="23" dur="1000" fill="hold"/>
                                        <p:tgtEl>
                                          <p:spTgt spid="3"/>
                                        </p:tgtEl>
                                        <p:attrNameLst>
                                          <p:attrName>ppt_y</p:attrName>
                                        </p:attrNameLst>
                                      </p:cBhvr>
                                      <p:tavLst>
                                        <p:tav tm="0">
                                          <p:val>
                                            <p:strVal val="#ppt_y"/>
                                          </p:val>
                                        </p:tav>
                                        <p:tav tm="100000">
                                          <p:val>
                                            <p:strVal val="#ppt_y"/>
                                          </p:val>
                                        </p:tav>
                                      </p:tavLst>
                                    </p:anim>
                                  </p:childTnLst>
                                </p:cTn>
                              </p:par>
                            </p:childTnLst>
                          </p:cTn>
                        </p:par>
                        <p:par>
                          <p:cTn id="24" fill="hold">
                            <p:stCondLst>
                              <p:cond delay="4000"/>
                            </p:stCondLst>
                            <p:childTnLst>
                              <p:par>
                                <p:cTn id="25" presetID="2" presetClass="entr" presetSubtype="2" fill="hold"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000" fill="hold"/>
                                        <p:tgtEl>
                                          <p:spTgt spid="7"/>
                                        </p:tgtEl>
                                        <p:attrNameLst>
                                          <p:attrName>ppt_x</p:attrName>
                                        </p:attrNameLst>
                                      </p:cBhvr>
                                      <p:tavLst>
                                        <p:tav tm="0">
                                          <p:val>
                                            <p:strVal val="1+#ppt_w/2"/>
                                          </p:val>
                                        </p:tav>
                                        <p:tav tm="100000">
                                          <p:val>
                                            <p:strVal val="#ppt_x"/>
                                          </p:val>
                                        </p:tav>
                                      </p:tavLst>
                                    </p:anim>
                                    <p:anim calcmode="lin" valueType="num">
                                      <p:cBhvr additive="base">
                                        <p:cTn id="28"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721"/>
            <a:ext cx="9143999" cy="6857999"/>
          </a:xfrm>
          <a:prstGeom prst="rect">
            <a:avLst/>
          </a:prstGeom>
        </p:spPr>
      </p:pic>
      <p:grpSp>
        <p:nvGrpSpPr>
          <p:cNvPr id="11" name="Groupe 10"/>
          <p:cNvGrpSpPr/>
          <p:nvPr/>
        </p:nvGrpSpPr>
        <p:grpSpPr>
          <a:xfrm>
            <a:off x="815365" y="1484784"/>
            <a:ext cx="7368218" cy="5199677"/>
            <a:chOff x="815365" y="1484784"/>
            <a:chExt cx="7368218" cy="5199677"/>
          </a:xfrm>
        </p:grpSpPr>
        <p:sp>
          <p:nvSpPr>
            <p:cNvPr id="5" name="ZoneTexte 4"/>
            <p:cNvSpPr txBox="1"/>
            <p:nvPr/>
          </p:nvSpPr>
          <p:spPr>
            <a:xfrm>
              <a:off x="838767" y="1484784"/>
              <a:ext cx="7344816" cy="1200329"/>
            </a:xfrm>
            <a:prstGeom prst="rect">
              <a:avLst/>
            </a:prstGeom>
            <a:noFill/>
          </p:spPr>
          <p:txBody>
            <a:bodyPr wrap="square" rtlCol="0">
              <a:spAutoFit/>
            </a:bodyPr>
            <a:lstStyle/>
            <a:p>
              <a:pPr marL="285750" indent="-285750" algn="just">
                <a:buFont typeface="Arial" pitchFamily="34" charset="0"/>
                <a:buChar char="•"/>
              </a:pPr>
              <a:r>
                <a:rPr lang="fr-FR" b="1" dirty="0">
                  <a:latin typeface="Times New Roman" pitchFamily="18" charset="0"/>
                  <a:cs typeface="Times New Roman" pitchFamily="18" charset="0"/>
                </a:rPr>
                <a:t>Activation des gènes </a:t>
              </a:r>
              <a:r>
                <a:rPr lang="fr-FR" b="1" dirty="0" err="1">
                  <a:latin typeface="Times New Roman" pitchFamily="18" charset="0"/>
                  <a:cs typeface="Times New Roman" pitchFamily="18" charset="0"/>
                </a:rPr>
                <a:t>tra</a:t>
              </a:r>
              <a:r>
                <a:rPr lang="fr-FR" b="1" dirty="0">
                  <a:latin typeface="Times New Roman" pitchFamily="18" charset="0"/>
                  <a:cs typeface="Times New Roman" pitchFamily="18" charset="0"/>
                </a:rPr>
                <a:t> du plasmide F </a:t>
              </a:r>
              <a:r>
                <a:rPr lang="fr-FR" b="1" dirty="0" smtClean="0">
                  <a:latin typeface="Times New Roman" pitchFamily="18" charset="0"/>
                  <a:cs typeface="Times New Roman" pitchFamily="18" charset="0"/>
                </a:rPr>
                <a:t>:</a:t>
              </a:r>
            </a:p>
            <a:p>
              <a:pPr algn="just"/>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L’acquisition du plasmide F induit l’expression coordonnée des gènes </a:t>
              </a:r>
              <a:r>
                <a:rPr lang="fr-FR" dirty="0" err="1">
                  <a:latin typeface="Times New Roman" pitchFamily="18" charset="0"/>
                  <a:cs typeface="Times New Roman" pitchFamily="18" charset="0"/>
                </a:rPr>
                <a:t>tra</a:t>
              </a:r>
              <a:r>
                <a:rPr lang="fr-FR" dirty="0">
                  <a:latin typeface="Times New Roman" pitchFamily="18" charset="0"/>
                  <a:cs typeface="Times New Roman" pitchFamily="18" charset="0"/>
                </a:rPr>
                <a:t>, responsables de la synthèse des protéines d’assemblage du T4SS et des sous-unités du </a:t>
              </a:r>
              <a:r>
                <a:rPr lang="fr-FR" dirty="0" err="1">
                  <a:latin typeface="Times New Roman" pitchFamily="18" charset="0"/>
                  <a:cs typeface="Times New Roman" pitchFamily="18" charset="0"/>
                </a:rPr>
                <a:t>pilus</a:t>
              </a:r>
              <a:endParaRPr lang="fr-FR" dirty="0">
                <a:latin typeface="Times New Roman" pitchFamily="18" charset="0"/>
                <a:cs typeface="Times New Roman" pitchFamily="18" charset="0"/>
              </a:endParaRPr>
            </a:p>
          </p:txBody>
        </p:sp>
        <p:sp>
          <p:nvSpPr>
            <p:cNvPr id="6" name="ZoneTexte 5"/>
            <p:cNvSpPr txBox="1"/>
            <p:nvPr/>
          </p:nvSpPr>
          <p:spPr>
            <a:xfrm>
              <a:off x="836034" y="2852936"/>
              <a:ext cx="7272808" cy="1477328"/>
            </a:xfrm>
            <a:prstGeom prst="rect">
              <a:avLst/>
            </a:prstGeom>
            <a:noFill/>
          </p:spPr>
          <p:txBody>
            <a:bodyPr wrap="square" rtlCol="0">
              <a:spAutoFit/>
            </a:bodyPr>
            <a:lstStyle/>
            <a:p>
              <a:pPr marL="285750" indent="-285750" algn="just">
                <a:buFont typeface="Arial" pitchFamily="34" charset="0"/>
                <a:buChar char="•"/>
              </a:pPr>
              <a:r>
                <a:rPr lang="fr-FR" b="1" dirty="0">
                  <a:latin typeface="Times New Roman" pitchFamily="18" charset="0"/>
                  <a:cs typeface="Times New Roman" pitchFamily="18" charset="0"/>
                </a:rPr>
                <a:t>Assemblage du système de sécrétion de type IV (T4SS) :</a:t>
              </a:r>
            </a:p>
            <a:p>
              <a:pPr algn="just"/>
              <a:r>
                <a:rPr lang="fr-FR" dirty="0">
                  <a:latin typeface="Times New Roman" pitchFamily="18" charset="0"/>
                  <a:cs typeface="Times New Roman" pitchFamily="18" charset="0"/>
                </a:rPr>
                <a:t>Les protéines </a:t>
              </a:r>
              <a:r>
                <a:rPr lang="fr-FR" dirty="0" err="1">
                  <a:latin typeface="Times New Roman" pitchFamily="18" charset="0"/>
                  <a:cs typeface="Times New Roman" pitchFamily="18" charset="0"/>
                </a:rPr>
                <a:t>TraL</a:t>
              </a:r>
              <a:r>
                <a:rPr lang="fr-FR" dirty="0">
                  <a:latin typeface="Times New Roman" pitchFamily="18" charset="0"/>
                  <a:cs typeface="Times New Roman" pitchFamily="18" charset="0"/>
                </a:rPr>
                <a:t>, </a:t>
              </a:r>
              <a:r>
                <a:rPr lang="fr-FR" dirty="0" err="1" smtClean="0">
                  <a:latin typeface="Times New Roman" pitchFamily="18" charset="0"/>
                  <a:cs typeface="Times New Roman" pitchFamily="18" charset="0"/>
                </a:rPr>
                <a:t>TraD</a:t>
              </a:r>
              <a:r>
                <a:rPr lang="fr-FR" dirty="0" smtClean="0">
                  <a:latin typeface="Times New Roman" pitchFamily="18" charset="0"/>
                  <a:cs typeface="Times New Roman" pitchFamily="18" charset="0"/>
                </a:rPr>
                <a:t>, </a:t>
              </a:r>
              <a:r>
                <a:rPr lang="fr-FR" dirty="0" err="1">
                  <a:latin typeface="Times New Roman" pitchFamily="18" charset="0"/>
                  <a:cs typeface="Times New Roman" pitchFamily="18" charset="0"/>
                </a:rPr>
                <a:t>TraK</a:t>
              </a:r>
              <a:r>
                <a:rPr lang="fr-FR" dirty="0">
                  <a:latin typeface="Times New Roman" pitchFamily="18" charset="0"/>
                  <a:cs typeface="Times New Roman" pitchFamily="18" charset="0"/>
                </a:rPr>
                <a:t>, </a:t>
              </a:r>
              <a:r>
                <a:rPr lang="fr-FR" dirty="0" err="1" smtClean="0">
                  <a:latin typeface="Times New Roman" pitchFamily="18" charset="0"/>
                  <a:cs typeface="Times New Roman" pitchFamily="18" charset="0"/>
                </a:rPr>
                <a:t>TraV</a:t>
              </a:r>
              <a:r>
                <a:rPr lang="fr-FR" dirty="0" smtClean="0">
                  <a:latin typeface="Times New Roman" pitchFamily="18" charset="0"/>
                  <a:cs typeface="Times New Roman" pitchFamily="18" charset="0"/>
                </a:rPr>
                <a:t>, </a:t>
              </a:r>
              <a:r>
                <a:rPr lang="fr-FR" dirty="0" err="1" smtClean="0">
                  <a:latin typeface="Times New Roman" pitchFamily="18" charset="0"/>
                  <a:cs typeface="Times New Roman" pitchFamily="18" charset="0"/>
                </a:rPr>
                <a:t>TraX</a:t>
              </a:r>
              <a:r>
                <a:rPr lang="fr-FR" dirty="0" smtClean="0">
                  <a:latin typeface="Times New Roman" pitchFamily="18" charset="0"/>
                  <a:cs typeface="Times New Roman" pitchFamily="18" charset="0"/>
                </a:rPr>
                <a:t> , </a:t>
              </a:r>
              <a:r>
                <a:rPr lang="fr-FR" dirty="0" err="1" smtClean="0">
                  <a:latin typeface="Times New Roman" pitchFamily="18" charset="0"/>
                  <a:cs typeface="Times New Roman" pitchFamily="18" charset="0"/>
                </a:rPr>
                <a:t>TraE</a:t>
              </a:r>
              <a:r>
                <a:rPr lang="fr-FR" dirty="0" smtClean="0">
                  <a:latin typeface="Times New Roman" pitchFamily="18" charset="0"/>
                  <a:cs typeface="Times New Roman" pitchFamily="18" charset="0"/>
                </a:rPr>
                <a:t> , </a:t>
              </a:r>
              <a:r>
                <a:rPr lang="fr-FR" dirty="0" err="1" smtClean="0">
                  <a:latin typeface="Times New Roman" pitchFamily="18" charset="0"/>
                  <a:cs typeface="Times New Roman" pitchFamily="18" charset="0"/>
                </a:rPr>
                <a:t>TraQ</a:t>
              </a:r>
              <a:r>
                <a:rPr lang="fr-FR" dirty="0" smtClean="0">
                  <a:latin typeface="Times New Roman" pitchFamily="18" charset="0"/>
                  <a:cs typeface="Times New Roman" pitchFamily="18" charset="0"/>
                </a:rPr>
                <a:t>, </a:t>
              </a:r>
              <a:r>
                <a:rPr lang="fr-FR" dirty="0" err="1" smtClean="0">
                  <a:latin typeface="Times New Roman" pitchFamily="18" charset="0"/>
                  <a:cs typeface="Times New Roman" pitchFamily="18" charset="0"/>
                </a:rPr>
                <a:t>TraN</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et </a:t>
              </a:r>
              <a:r>
                <a:rPr lang="fr-FR" dirty="0" err="1" smtClean="0">
                  <a:latin typeface="Times New Roman" pitchFamily="18" charset="0"/>
                  <a:cs typeface="Times New Roman" pitchFamily="18" charset="0"/>
                </a:rPr>
                <a:t>TraC</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s’organisent pour former un complexe transmembranaire traversant la membrane interne, le </a:t>
              </a:r>
              <a:r>
                <a:rPr lang="fr-FR" dirty="0" err="1">
                  <a:latin typeface="Times New Roman" pitchFamily="18" charset="0"/>
                  <a:cs typeface="Times New Roman" pitchFamily="18" charset="0"/>
                </a:rPr>
                <a:t>périplasme</a:t>
              </a:r>
              <a:r>
                <a:rPr lang="fr-FR" dirty="0">
                  <a:latin typeface="Times New Roman" pitchFamily="18" charset="0"/>
                  <a:cs typeface="Times New Roman" pitchFamily="18" charset="0"/>
                </a:rPr>
                <a:t> et la membrane externe. Ce système constitue le canal d’exportation des </a:t>
              </a:r>
              <a:r>
                <a:rPr lang="fr-FR" dirty="0" err="1">
                  <a:latin typeface="Times New Roman" pitchFamily="18" charset="0"/>
                  <a:cs typeface="Times New Roman" pitchFamily="18" charset="0"/>
                </a:rPr>
                <a:t>pilines</a:t>
              </a:r>
              <a:r>
                <a:rPr lang="fr-FR" dirty="0">
                  <a:latin typeface="Times New Roman" pitchFamily="18" charset="0"/>
                  <a:cs typeface="Times New Roman" pitchFamily="18" charset="0"/>
                </a:rPr>
                <a:t> et, ultérieurement, de l’ADN.</a:t>
              </a:r>
            </a:p>
          </p:txBody>
        </p:sp>
        <p:sp>
          <p:nvSpPr>
            <p:cNvPr id="7" name="ZoneTexte 6"/>
            <p:cNvSpPr txBox="1"/>
            <p:nvPr/>
          </p:nvSpPr>
          <p:spPr>
            <a:xfrm>
              <a:off x="815365" y="4653136"/>
              <a:ext cx="7272808" cy="2031325"/>
            </a:xfrm>
            <a:prstGeom prst="rect">
              <a:avLst/>
            </a:prstGeom>
            <a:noFill/>
          </p:spPr>
          <p:txBody>
            <a:bodyPr wrap="square" rtlCol="0">
              <a:spAutoFit/>
            </a:bodyPr>
            <a:lstStyle/>
            <a:p>
              <a:pPr marL="285750" indent="-285750">
                <a:buFont typeface="Arial" pitchFamily="34" charset="0"/>
                <a:buChar char="•"/>
              </a:pPr>
              <a:r>
                <a:rPr lang="fr-FR" b="1" dirty="0">
                  <a:latin typeface="Times New Roman" pitchFamily="18" charset="0"/>
                  <a:cs typeface="Times New Roman" pitchFamily="18" charset="0"/>
                </a:rPr>
                <a:t>synthèse des précurseurs de </a:t>
              </a:r>
              <a:r>
                <a:rPr lang="fr-FR" b="1" dirty="0" err="1" smtClean="0">
                  <a:latin typeface="Times New Roman" pitchFamily="18" charset="0"/>
                  <a:cs typeface="Times New Roman" pitchFamily="18" charset="0"/>
                </a:rPr>
                <a:t>pilus</a:t>
              </a:r>
              <a:r>
                <a:rPr lang="fr-FR" b="1" dirty="0" smtClean="0">
                  <a:latin typeface="Times New Roman" pitchFamily="18" charset="0"/>
                  <a:cs typeface="Times New Roman" pitchFamily="18" charset="0"/>
                </a:rPr>
                <a:t> </a:t>
              </a:r>
              <a:r>
                <a:rPr lang="fr-FR" dirty="0" smtClean="0"/>
                <a:t>:</a:t>
              </a:r>
            </a:p>
            <a:p>
              <a:pPr algn="just"/>
              <a:r>
                <a:rPr lang="fr-FR" dirty="0">
                  <a:latin typeface="Times New Roman" pitchFamily="18" charset="0"/>
                  <a:cs typeface="Times New Roman" pitchFamily="18" charset="0"/>
                </a:rPr>
                <a:t>Les gènes </a:t>
              </a:r>
              <a:r>
                <a:rPr lang="fr-FR" dirty="0" err="1">
                  <a:latin typeface="Times New Roman" pitchFamily="18" charset="0"/>
                  <a:cs typeface="Times New Roman" pitchFamily="18" charset="0"/>
                </a:rPr>
                <a:t>traA</a:t>
              </a:r>
              <a:r>
                <a:rPr lang="fr-FR" dirty="0">
                  <a:latin typeface="Times New Roman" pitchFamily="18" charset="0"/>
                  <a:cs typeface="Times New Roman" pitchFamily="18" charset="0"/>
                </a:rPr>
                <a:t> codent la </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(protéine principale du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 La </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est tout d’abord produite sous forme de pré-</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dans le cytoplasme. Cette forme immature comporte une séquence signal N-terminale qui doit être retirée avant son incorporation dans 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a:t>
              </a:r>
            </a:p>
            <a:p>
              <a:endParaRPr lang="fr-FR" dirty="0"/>
            </a:p>
            <a:p>
              <a:endParaRPr lang="fr-FR" dirty="0"/>
            </a:p>
          </p:txBody>
        </p:sp>
      </p:grpSp>
      <p:sp>
        <p:nvSpPr>
          <p:cNvPr id="9" name="ZoneTexte 8"/>
          <p:cNvSpPr txBox="1"/>
          <p:nvPr/>
        </p:nvSpPr>
        <p:spPr>
          <a:xfrm>
            <a:off x="899592" y="851520"/>
            <a:ext cx="3456384" cy="461665"/>
          </a:xfrm>
          <a:prstGeom prst="rect">
            <a:avLst/>
          </a:prstGeom>
          <a:noFill/>
        </p:spPr>
        <p:txBody>
          <a:bodyPr wrap="square" rtlCol="0">
            <a:spAutoFit/>
          </a:bodyPr>
          <a:lstStyle/>
          <a:p>
            <a:pPr marL="342900" indent="-342900">
              <a:buFont typeface="Wingdings" pitchFamily="2" charset="2"/>
              <a:buChar char="v"/>
            </a:pPr>
            <a:r>
              <a:rPr lang="fr-FR" sz="2400" b="1" dirty="0">
                <a:latin typeface="Times New Roman" pitchFamily="18" charset="0"/>
                <a:cs typeface="Times New Roman" pitchFamily="18" charset="0"/>
              </a:rPr>
              <a:t>Formation de </a:t>
            </a:r>
            <a:r>
              <a:rPr lang="fr-FR" sz="2400" b="1" dirty="0" err="1">
                <a:latin typeface="Times New Roman" pitchFamily="18" charset="0"/>
                <a:cs typeface="Times New Roman" pitchFamily="18" charset="0"/>
              </a:rPr>
              <a:t>pili</a:t>
            </a:r>
            <a:r>
              <a:rPr lang="fr-FR" sz="2400" b="1" dirty="0">
                <a:latin typeface="Times New Roman" pitchFamily="18" charset="0"/>
                <a:cs typeface="Times New Roman" pitchFamily="18" charset="0"/>
              </a:rPr>
              <a:t> </a:t>
            </a:r>
          </a:p>
        </p:txBody>
      </p:sp>
      <p:sp>
        <p:nvSpPr>
          <p:cNvPr id="10" name="ZoneTexte 9"/>
          <p:cNvSpPr txBox="1"/>
          <p:nvPr/>
        </p:nvSpPr>
        <p:spPr>
          <a:xfrm>
            <a:off x="1151620" y="328300"/>
            <a:ext cx="2952328" cy="523220"/>
          </a:xfrm>
          <a:prstGeom prst="rect">
            <a:avLst/>
          </a:prstGeom>
          <a:noFill/>
        </p:spPr>
        <p:txBody>
          <a:bodyPr wrap="square" rtlCol="0">
            <a:spAutoFit/>
          </a:bodyPr>
          <a:lstStyle/>
          <a:p>
            <a:r>
              <a:rPr lang="fr-FR" sz="2800" b="1" dirty="0">
                <a:latin typeface="Times New Roman" pitchFamily="18" charset="0"/>
                <a:cs typeface="Times New Roman" pitchFamily="18" charset="0"/>
              </a:rPr>
              <a:t>Les Mécanisme</a:t>
            </a:r>
          </a:p>
        </p:txBody>
      </p:sp>
    </p:spTree>
    <p:extLst>
      <p:ext uri="{BB962C8B-B14F-4D97-AF65-F5344CB8AC3E}">
        <p14:creationId xmlns:p14="http://schemas.microsoft.com/office/powerpoint/2010/main" val="308294991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1000" fill="hold"/>
                                        <p:tgtEl>
                                          <p:spTgt spid="10"/>
                                        </p:tgtEl>
                                        <p:attrNameLst>
                                          <p:attrName>ppt_x</p:attrName>
                                        </p:attrNameLst>
                                      </p:cBhvr>
                                      <p:tavLst>
                                        <p:tav tm="0">
                                          <p:val>
                                            <p:strVal val="0-#ppt_w/2"/>
                                          </p:val>
                                        </p:tav>
                                        <p:tav tm="100000">
                                          <p:val>
                                            <p:strVal val="#ppt_x"/>
                                          </p:val>
                                        </p:tav>
                                      </p:tavLst>
                                    </p:anim>
                                    <p:anim calcmode="lin" valueType="num">
                                      <p:cBhvr additive="base">
                                        <p:cTn id="12" dur="1000" fill="hold"/>
                                        <p:tgtEl>
                                          <p:spTgt spid="10"/>
                                        </p:tgtEl>
                                        <p:attrNameLst>
                                          <p:attrName>ppt_y</p:attrName>
                                        </p:attrNameLst>
                                      </p:cBhvr>
                                      <p:tavLst>
                                        <p:tav tm="0">
                                          <p:val>
                                            <p:strVal val="#ppt_y"/>
                                          </p:val>
                                        </p:tav>
                                        <p:tav tm="100000">
                                          <p:val>
                                            <p:strVal val="#ppt_y"/>
                                          </p:val>
                                        </p:tav>
                                      </p:tavLst>
                                    </p:anim>
                                  </p:childTnLst>
                                </p:cTn>
                              </p:par>
                            </p:childTnLst>
                          </p:cTn>
                        </p:par>
                        <p:par>
                          <p:cTn id="13" fill="hold">
                            <p:stCondLst>
                              <p:cond delay="2000"/>
                            </p:stCondLst>
                            <p:childTnLst>
                              <p:par>
                                <p:cTn id="14" presetID="2" presetClass="entr" presetSubtype="8"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cBhvr additive="base">
                                        <p:cTn id="16" dur="1000" fill="hold"/>
                                        <p:tgtEl>
                                          <p:spTgt spid="9"/>
                                        </p:tgtEl>
                                        <p:attrNameLst>
                                          <p:attrName>ppt_x</p:attrName>
                                        </p:attrNameLst>
                                      </p:cBhvr>
                                      <p:tavLst>
                                        <p:tav tm="0">
                                          <p:val>
                                            <p:strVal val="0-#ppt_w/2"/>
                                          </p:val>
                                        </p:tav>
                                        <p:tav tm="100000">
                                          <p:val>
                                            <p:strVal val="#ppt_x"/>
                                          </p:val>
                                        </p:tav>
                                      </p:tavLst>
                                    </p:anim>
                                    <p:anim calcmode="lin" valueType="num">
                                      <p:cBhvr additive="base">
                                        <p:cTn id="17" dur="1000" fill="hold"/>
                                        <p:tgtEl>
                                          <p:spTgt spid="9"/>
                                        </p:tgtEl>
                                        <p:attrNameLst>
                                          <p:attrName>ppt_y</p:attrName>
                                        </p:attrNameLst>
                                      </p:cBhvr>
                                      <p:tavLst>
                                        <p:tav tm="0">
                                          <p:val>
                                            <p:strVal val="#ppt_y"/>
                                          </p:val>
                                        </p:tav>
                                        <p:tav tm="100000">
                                          <p:val>
                                            <p:strVal val="#ppt_y"/>
                                          </p:val>
                                        </p:tav>
                                      </p:tavLst>
                                    </p:anim>
                                  </p:childTnLst>
                                </p:cTn>
                              </p:par>
                            </p:childTnLst>
                          </p:cTn>
                        </p:par>
                        <p:par>
                          <p:cTn id="18" fill="hold">
                            <p:stCondLst>
                              <p:cond delay="3000"/>
                            </p:stCondLst>
                            <p:childTnLst>
                              <p:par>
                                <p:cTn id="19" presetID="2" presetClass="entr" presetSubtype="4"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ppt_x"/>
                                          </p:val>
                                        </p:tav>
                                        <p:tav tm="100000">
                                          <p:val>
                                            <p:strVal val="#ppt_x"/>
                                          </p:val>
                                        </p:tav>
                                      </p:tavLst>
                                    </p:anim>
                                    <p:anim calcmode="lin" valueType="num">
                                      <p:cBhvr additive="base">
                                        <p:cTn id="22"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3999" cy="6904906"/>
          </a:xfrm>
          <a:prstGeom prst="rect">
            <a:avLst/>
          </a:prstGeom>
        </p:spPr>
      </p:pic>
      <p:sp>
        <p:nvSpPr>
          <p:cNvPr id="7" name="ZoneTexte 6"/>
          <p:cNvSpPr txBox="1"/>
          <p:nvPr/>
        </p:nvSpPr>
        <p:spPr>
          <a:xfrm>
            <a:off x="1043608" y="260648"/>
            <a:ext cx="5472608" cy="369332"/>
          </a:xfrm>
          <a:prstGeom prst="rect">
            <a:avLst/>
          </a:prstGeom>
          <a:noFill/>
        </p:spPr>
        <p:txBody>
          <a:bodyPr wrap="square" rtlCol="0">
            <a:spAutoFit/>
          </a:bodyPr>
          <a:lstStyle/>
          <a:p>
            <a:endParaRPr lang="fr-FR" dirty="0"/>
          </a:p>
        </p:txBody>
      </p:sp>
      <p:sp>
        <p:nvSpPr>
          <p:cNvPr id="9" name="ZoneTexte 8"/>
          <p:cNvSpPr txBox="1"/>
          <p:nvPr/>
        </p:nvSpPr>
        <p:spPr>
          <a:xfrm>
            <a:off x="1032176" y="868471"/>
            <a:ext cx="7416824" cy="2585323"/>
          </a:xfrm>
          <a:prstGeom prst="rect">
            <a:avLst/>
          </a:prstGeom>
          <a:noFill/>
        </p:spPr>
        <p:txBody>
          <a:bodyPr wrap="square" rtlCol="0">
            <a:spAutoFit/>
          </a:bodyPr>
          <a:lstStyle/>
          <a:p>
            <a:pPr marL="285750" indent="-285750" algn="just">
              <a:buFont typeface="Arial" pitchFamily="34" charset="0"/>
              <a:buChar char="•"/>
            </a:pPr>
            <a:r>
              <a:rPr lang="fr-FR" b="1" dirty="0">
                <a:latin typeface="Times New Roman" pitchFamily="18" charset="0"/>
                <a:cs typeface="Times New Roman" pitchFamily="18" charset="0"/>
              </a:rPr>
              <a:t>Transport et maturation de la </a:t>
            </a:r>
            <a:r>
              <a:rPr lang="fr-FR" b="1" dirty="0" err="1" smtClean="0">
                <a:latin typeface="Times New Roman" pitchFamily="18" charset="0"/>
                <a:cs typeface="Times New Roman" pitchFamily="18" charset="0"/>
              </a:rPr>
              <a:t>piline</a:t>
            </a:r>
            <a:r>
              <a:rPr lang="fr-FR" b="1" dirty="0" smtClean="0">
                <a:latin typeface="Times New Roman" pitchFamily="18" charset="0"/>
                <a:cs typeface="Times New Roman" pitchFamily="18" charset="0"/>
              </a:rPr>
              <a:t> : </a:t>
            </a:r>
          </a:p>
          <a:p>
            <a:pPr algn="just"/>
            <a:r>
              <a:rPr lang="fr-FR" dirty="0" smtClean="0">
                <a:latin typeface="Times New Roman" pitchFamily="18" charset="0"/>
                <a:cs typeface="Times New Roman" pitchFamily="18" charset="0"/>
              </a:rPr>
              <a:t>La </a:t>
            </a:r>
            <a:r>
              <a:rPr lang="fr-FR" dirty="0">
                <a:latin typeface="Times New Roman" pitchFamily="18" charset="0"/>
                <a:cs typeface="Times New Roman" pitchFamily="18" charset="0"/>
              </a:rPr>
              <a:t>pré-</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est transportée à travers la membrane cytoplasmique via le système Sec et le complexe </a:t>
            </a:r>
            <a:r>
              <a:rPr lang="fr-FR" dirty="0" smtClean="0">
                <a:latin typeface="Times New Roman" pitchFamily="18" charset="0"/>
                <a:cs typeface="Times New Roman" pitchFamily="18" charset="0"/>
              </a:rPr>
              <a:t>T4SS.Les deux </a:t>
            </a:r>
            <a:r>
              <a:rPr lang="fr-FR" dirty="0">
                <a:latin typeface="Times New Roman" pitchFamily="18" charset="0"/>
                <a:cs typeface="Times New Roman" pitchFamily="18" charset="0"/>
              </a:rPr>
              <a:t>protéines, </a:t>
            </a:r>
            <a:r>
              <a:rPr lang="fr-FR" dirty="0" err="1">
                <a:latin typeface="Times New Roman" pitchFamily="18" charset="0"/>
                <a:cs typeface="Times New Roman" pitchFamily="18" charset="0"/>
              </a:rPr>
              <a:t>TraQ</a:t>
            </a:r>
            <a:r>
              <a:rPr lang="fr-FR" dirty="0">
                <a:latin typeface="Times New Roman" pitchFamily="18" charset="0"/>
                <a:cs typeface="Times New Roman" pitchFamily="18" charset="0"/>
              </a:rPr>
              <a:t> et </a:t>
            </a:r>
            <a:r>
              <a:rPr lang="fr-FR" dirty="0" err="1" smtClean="0">
                <a:latin typeface="Times New Roman" pitchFamily="18" charset="0"/>
                <a:cs typeface="Times New Roman" pitchFamily="18" charset="0"/>
              </a:rPr>
              <a:t>TraX</a:t>
            </a:r>
            <a:r>
              <a:rPr lang="fr-FR" dirty="0" smtClean="0">
                <a:latin typeface="Times New Roman" pitchFamily="18" charset="0"/>
                <a:cs typeface="Times New Roman" pitchFamily="18" charset="0"/>
              </a:rPr>
              <a:t> de système , </a:t>
            </a:r>
            <a:r>
              <a:rPr lang="fr-FR" dirty="0">
                <a:latin typeface="Times New Roman" pitchFamily="18" charset="0"/>
                <a:cs typeface="Times New Roman" pitchFamily="18" charset="0"/>
              </a:rPr>
              <a:t>jouent un rôle fondamental dans cette maturation </a:t>
            </a:r>
            <a:r>
              <a:rPr lang="fr-FR" dirty="0" smtClean="0">
                <a:latin typeface="Times New Roman" pitchFamily="18" charset="0"/>
                <a:cs typeface="Times New Roman" pitchFamily="18" charset="0"/>
              </a:rPr>
              <a:t>:</a:t>
            </a:r>
          </a:p>
          <a:p>
            <a:pPr algn="just"/>
            <a:r>
              <a:rPr lang="fr-FR" b="1" dirty="0" err="1" smtClean="0">
                <a:latin typeface="Times New Roman" pitchFamily="18" charset="0"/>
                <a:cs typeface="Times New Roman" pitchFamily="18" charset="0"/>
              </a:rPr>
              <a:t>TraQ</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participe au clivage de la séquence signal, permettant la conversion de la pré-</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en </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mature fonctionnelle</a:t>
            </a:r>
            <a:r>
              <a:rPr lang="fr-FR" dirty="0" smtClean="0">
                <a:latin typeface="Times New Roman" pitchFamily="18" charset="0"/>
                <a:cs typeface="Times New Roman" pitchFamily="18" charset="0"/>
              </a:rPr>
              <a:t>.</a:t>
            </a:r>
          </a:p>
          <a:p>
            <a:pPr algn="just"/>
            <a:r>
              <a:rPr lang="fr-FR" b="1" dirty="0" err="1" smtClean="0">
                <a:latin typeface="Times New Roman" pitchFamily="18" charset="0"/>
                <a:cs typeface="Times New Roman" pitchFamily="18" charset="0"/>
              </a:rPr>
              <a:t>TraX</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assure la méthylation de la </a:t>
            </a:r>
            <a:r>
              <a:rPr lang="fr-FR" dirty="0" err="1">
                <a:latin typeface="Times New Roman" pitchFamily="18" charset="0"/>
                <a:cs typeface="Times New Roman" pitchFamily="18" charset="0"/>
              </a:rPr>
              <a:t>piline</a:t>
            </a:r>
            <a:r>
              <a:rPr lang="fr-FR" dirty="0">
                <a:latin typeface="Times New Roman" pitchFamily="18" charset="0"/>
                <a:cs typeface="Times New Roman" pitchFamily="18" charset="0"/>
              </a:rPr>
              <a:t>, une modification essentielle qui augmente sa stabilité et son aptitude à s’assembler correctement dans la membrane.</a:t>
            </a:r>
          </a:p>
        </p:txBody>
      </p:sp>
      <p:sp>
        <p:nvSpPr>
          <p:cNvPr id="10" name="ZoneTexte 9"/>
          <p:cNvSpPr txBox="1"/>
          <p:nvPr/>
        </p:nvSpPr>
        <p:spPr>
          <a:xfrm>
            <a:off x="1032176" y="3933056"/>
            <a:ext cx="7416824" cy="2031325"/>
          </a:xfrm>
          <a:prstGeom prst="rect">
            <a:avLst/>
          </a:prstGeom>
          <a:noFill/>
        </p:spPr>
        <p:txBody>
          <a:bodyPr wrap="square" rtlCol="0">
            <a:spAutoFit/>
          </a:bodyPr>
          <a:lstStyle/>
          <a:p>
            <a:pPr marL="285750" indent="-285750" algn="just">
              <a:buFont typeface="Arial" pitchFamily="34" charset="0"/>
              <a:buChar char="•"/>
            </a:pPr>
            <a:r>
              <a:rPr lang="fr-FR" b="1" dirty="0">
                <a:latin typeface="Times New Roman" pitchFamily="18" charset="0"/>
                <a:cs typeface="Times New Roman" pitchFamily="18" charset="0"/>
              </a:rPr>
              <a:t>Polymérisation et extrusion du </a:t>
            </a:r>
            <a:r>
              <a:rPr lang="fr-FR" b="1" dirty="0" err="1" smtClean="0">
                <a:latin typeface="Times New Roman" pitchFamily="18" charset="0"/>
                <a:cs typeface="Times New Roman" pitchFamily="18" charset="0"/>
              </a:rPr>
              <a:t>pilus</a:t>
            </a:r>
            <a:r>
              <a:rPr lang="fr-FR" b="1" dirty="0" smtClean="0">
                <a:latin typeface="Times New Roman" pitchFamily="18" charset="0"/>
                <a:cs typeface="Times New Roman" pitchFamily="18" charset="0"/>
              </a:rPr>
              <a:t> : </a:t>
            </a:r>
          </a:p>
          <a:p>
            <a:pPr algn="just"/>
            <a:r>
              <a:rPr lang="fr-FR" dirty="0" smtClean="0">
                <a:latin typeface="Times New Roman" pitchFamily="18" charset="0"/>
                <a:cs typeface="Times New Roman" pitchFamily="18" charset="0"/>
              </a:rPr>
              <a:t>Une </a:t>
            </a:r>
            <a:r>
              <a:rPr lang="fr-FR" dirty="0">
                <a:latin typeface="Times New Roman" pitchFamily="18" charset="0"/>
                <a:cs typeface="Times New Roman" pitchFamily="18" charset="0"/>
              </a:rPr>
              <a:t>fois insérées dans la membrane interne, les </a:t>
            </a:r>
            <a:r>
              <a:rPr lang="fr-FR" dirty="0" err="1">
                <a:latin typeface="Times New Roman" pitchFamily="18" charset="0"/>
                <a:cs typeface="Times New Roman" pitchFamily="18" charset="0"/>
              </a:rPr>
              <a:t>pilines</a:t>
            </a:r>
            <a:r>
              <a:rPr lang="fr-FR" dirty="0">
                <a:latin typeface="Times New Roman" pitchFamily="18" charset="0"/>
                <a:cs typeface="Times New Roman" pitchFamily="18" charset="0"/>
              </a:rPr>
              <a:t> maturées sont polymérisées par </a:t>
            </a:r>
            <a:r>
              <a:rPr lang="fr-FR" dirty="0" smtClean="0">
                <a:latin typeface="Times New Roman" pitchFamily="18" charset="0"/>
                <a:cs typeface="Times New Roman" pitchFamily="18" charset="0"/>
              </a:rPr>
              <a:t>le </a:t>
            </a:r>
            <a:r>
              <a:rPr lang="fr-FR" dirty="0" err="1" smtClean="0">
                <a:latin typeface="Times New Roman" pitchFamily="18" charset="0"/>
                <a:cs typeface="Times New Roman" pitchFamily="18" charset="0"/>
              </a:rPr>
              <a:t>systéme</a:t>
            </a:r>
            <a:r>
              <a:rPr lang="fr-FR" dirty="0" smtClean="0">
                <a:latin typeface="Times New Roman" pitchFamily="18" charset="0"/>
                <a:cs typeface="Times New Roman" pitchFamily="18" charset="0"/>
              </a:rPr>
              <a:t> </a:t>
            </a:r>
            <a:r>
              <a:rPr lang="fr-FR" dirty="0">
                <a:latin typeface="Times New Roman" pitchFamily="18" charset="0"/>
                <a:cs typeface="Times New Roman" pitchFamily="18" charset="0"/>
              </a:rPr>
              <a:t>T4SS. Grâce à l’activité </a:t>
            </a:r>
            <a:r>
              <a:rPr lang="fr-FR" dirty="0" err="1">
                <a:latin typeface="Times New Roman" pitchFamily="18" charset="0"/>
                <a:cs typeface="Times New Roman" pitchFamily="18" charset="0"/>
              </a:rPr>
              <a:t>ATPasique</a:t>
            </a:r>
            <a:r>
              <a:rPr lang="fr-FR" dirty="0">
                <a:latin typeface="Times New Roman" pitchFamily="18" charset="0"/>
                <a:cs typeface="Times New Roman" pitchFamily="18" charset="0"/>
              </a:rPr>
              <a:t> de </a:t>
            </a:r>
            <a:r>
              <a:rPr lang="fr-FR" dirty="0" smtClean="0">
                <a:latin typeface="Times New Roman" pitchFamily="18" charset="0"/>
                <a:cs typeface="Times New Roman" pitchFamily="18" charset="0"/>
              </a:rPr>
              <a:t>  </a:t>
            </a:r>
            <a:r>
              <a:rPr lang="fr-FR" dirty="0" err="1">
                <a:latin typeface="Times New Roman" pitchFamily="18" charset="0"/>
                <a:cs typeface="Times New Roman" pitchFamily="18" charset="0"/>
              </a:rPr>
              <a:t>TraC</a:t>
            </a:r>
            <a:r>
              <a:rPr lang="fr-FR" dirty="0">
                <a:latin typeface="Times New Roman" pitchFamily="18" charset="0"/>
                <a:cs typeface="Times New Roman" pitchFamily="18" charset="0"/>
              </a:rPr>
              <a:t> et au rôle d’assemblage </a:t>
            </a:r>
            <a:r>
              <a:rPr lang="fr-FR" dirty="0" smtClean="0">
                <a:latin typeface="Times New Roman" pitchFamily="18" charset="0"/>
                <a:cs typeface="Times New Roman" pitchFamily="18" charset="0"/>
              </a:rPr>
              <a:t>des protéine  </a:t>
            </a:r>
            <a:r>
              <a:rPr lang="fr-FR" dirty="0" err="1">
                <a:latin typeface="Times New Roman" pitchFamily="18" charset="0"/>
                <a:cs typeface="Times New Roman" pitchFamily="18" charset="0"/>
              </a:rPr>
              <a:t>TraD</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TraE</a:t>
            </a:r>
            <a:r>
              <a:rPr lang="fr-FR" dirty="0">
                <a:latin typeface="Times New Roman" pitchFamily="18" charset="0"/>
                <a:cs typeface="Times New Roman" pitchFamily="18" charset="0"/>
              </a:rPr>
              <a:t>, </a:t>
            </a:r>
            <a:r>
              <a:rPr lang="fr-FR" dirty="0" err="1">
                <a:latin typeface="Times New Roman" pitchFamily="18" charset="0"/>
                <a:cs typeface="Times New Roman" pitchFamily="18" charset="0"/>
              </a:rPr>
              <a:t>TraL</a:t>
            </a:r>
            <a:r>
              <a:rPr lang="fr-FR" dirty="0">
                <a:latin typeface="Times New Roman" pitchFamily="18" charset="0"/>
                <a:cs typeface="Times New Roman" pitchFamily="18" charset="0"/>
              </a:rPr>
              <a:t> et </a:t>
            </a:r>
            <a:r>
              <a:rPr lang="fr-FR" dirty="0" err="1">
                <a:latin typeface="Times New Roman" pitchFamily="18" charset="0"/>
                <a:cs typeface="Times New Roman" pitchFamily="18" charset="0"/>
              </a:rPr>
              <a:t>TraK</a:t>
            </a:r>
            <a:r>
              <a:rPr lang="fr-FR" dirty="0">
                <a:latin typeface="Times New Roman" pitchFamily="18" charset="0"/>
                <a:cs typeface="Times New Roman" pitchFamily="18" charset="0"/>
              </a:rPr>
              <a:t>, le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est progressivement extrudé vers l’extérieur de la cellule</a:t>
            </a:r>
            <a:r>
              <a:rPr lang="fr-FR" dirty="0" smtClean="0">
                <a:latin typeface="Times New Roman" pitchFamily="18" charset="0"/>
                <a:cs typeface="Times New Roman" pitchFamily="18" charset="0"/>
              </a:rPr>
              <a:t>.</a:t>
            </a:r>
          </a:p>
          <a:p>
            <a:pPr algn="just"/>
            <a:r>
              <a:rPr lang="fr-FR" dirty="0" smtClean="0">
                <a:latin typeface="Times New Roman" pitchFamily="18" charset="0"/>
                <a:cs typeface="Times New Roman" pitchFamily="18" charset="0"/>
              </a:rPr>
              <a:t>Cela </a:t>
            </a:r>
            <a:r>
              <a:rPr lang="fr-FR" dirty="0">
                <a:latin typeface="Times New Roman" pitchFamily="18" charset="0"/>
                <a:cs typeface="Times New Roman" pitchFamily="18" charset="0"/>
              </a:rPr>
              <a:t>conduit à la formation d’un filament tubulaire flexible, caractéristique du </a:t>
            </a:r>
            <a:r>
              <a:rPr lang="fr-FR" dirty="0" err="1">
                <a:latin typeface="Times New Roman" pitchFamily="18" charset="0"/>
                <a:cs typeface="Times New Roman" pitchFamily="18" charset="0"/>
              </a:rPr>
              <a:t>pilus</a:t>
            </a:r>
            <a:r>
              <a:rPr lang="fr-FR" dirty="0">
                <a:latin typeface="Times New Roman" pitchFamily="18" charset="0"/>
                <a:cs typeface="Times New Roman" pitchFamily="18" charset="0"/>
              </a:rPr>
              <a:t> sexuel.</a:t>
            </a:r>
          </a:p>
        </p:txBody>
      </p:sp>
    </p:spTree>
    <p:extLst>
      <p:ext uri="{BB962C8B-B14F-4D97-AF65-F5344CB8AC3E}">
        <p14:creationId xmlns:p14="http://schemas.microsoft.com/office/powerpoint/2010/main" val="1265297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childTnLst>
                          </p:cTn>
                        </p:par>
                        <p:par>
                          <p:cTn id="8" fill="hold">
                            <p:stCondLst>
                              <p:cond delay="1000"/>
                            </p:stCondLst>
                            <p:childTnLst>
                              <p:par>
                                <p:cTn id="9" presetID="2" presetClass="entr" presetSubtype="4"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1000" fill="hold"/>
                                        <p:tgtEl>
                                          <p:spTgt spid="9"/>
                                        </p:tgtEl>
                                        <p:attrNameLst>
                                          <p:attrName>ppt_x</p:attrName>
                                        </p:attrNameLst>
                                      </p:cBhvr>
                                      <p:tavLst>
                                        <p:tav tm="0">
                                          <p:val>
                                            <p:strVal val="#ppt_x"/>
                                          </p:val>
                                        </p:tav>
                                        <p:tav tm="100000">
                                          <p:val>
                                            <p:strVal val="#ppt_x"/>
                                          </p:val>
                                        </p:tav>
                                      </p:tavLst>
                                    </p:anim>
                                    <p:anim calcmode="lin" valueType="num">
                                      <p:cBhvr additive="base">
                                        <p:cTn id="12" dur="10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2000"/>
                            </p:stCondLst>
                            <p:childTnLst>
                              <p:par>
                                <p:cTn id="14" presetID="2" presetClass="entr" presetSubtype="4"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1000" fill="hold"/>
                                        <p:tgtEl>
                                          <p:spTgt spid="10"/>
                                        </p:tgtEl>
                                        <p:attrNameLst>
                                          <p:attrName>ppt_x</p:attrName>
                                        </p:attrNameLst>
                                      </p:cBhvr>
                                      <p:tavLst>
                                        <p:tav tm="0">
                                          <p:val>
                                            <p:strVal val="#ppt_x"/>
                                          </p:val>
                                        </p:tav>
                                        <p:tav tm="100000">
                                          <p:val>
                                            <p:strVal val="#ppt_x"/>
                                          </p:val>
                                        </p:tav>
                                      </p:tavLst>
                                    </p:anim>
                                    <p:anim calcmode="lin" valueType="num">
                                      <p:cBhvr additive="base">
                                        <p:cTn id="17" dur="10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2178</TotalTime>
  <Words>2040</Words>
  <Application>Microsoft Office PowerPoint</Application>
  <PresentationFormat>Affichage à l'écran (4:3)</PresentationFormat>
  <Paragraphs>127</Paragraphs>
  <Slides>23</Slides>
  <Notes>1</Notes>
  <HiddenSlides>0</HiddenSlides>
  <MMClips>1</MMClips>
  <ScaleCrop>false</ScaleCrop>
  <HeadingPairs>
    <vt:vector size="4" baseType="variant">
      <vt:variant>
        <vt:lpstr>Thème</vt:lpstr>
      </vt:variant>
      <vt:variant>
        <vt:i4>1</vt:i4>
      </vt:variant>
      <vt:variant>
        <vt:lpstr>Titres des diapositives</vt:lpstr>
      </vt:variant>
      <vt:variant>
        <vt:i4>23</vt:i4>
      </vt:variant>
    </vt:vector>
  </HeadingPairs>
  <TitlesOfParts>
    <vt:vector size="24" baseType="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CONJUGAISON</dc:title>
  <dc:creator>MicroSoft</dc:creator>
  <cp:lastModifiedBy>MicroSoft</cp:lastModifiedBy>
  <cp:revision>59</cp:revision>
  <dcterms:created xsi:type="dcterms:W3CDTF">2025-12-03T21:33:09Z</dcterms:created>
  <dcterms:modified xsi:type="dcterms:W3CDTF">2025-12-10T23:00:29Z</dcterms:modified>
</cp:coreProperties>
</file>

<file path=docProps/thumbnail.jpeg>
</file>